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2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323" r:id="rId36"/>
    <p:sldId id="322"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8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734219F2-6830-44C4-A89C-0496A6B3534D}" type="datetimeFigureOut">
              <a:rPr lang="tr-TR"/>
              <a:pPr>
                <a:defRPr/>
              </a:pPr>
              <a:t>29.03.2017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62BAECA-5314-4141-B115-9E9BB7407504}" type="slidenum">
              <a:rPr lang="tr-TR"/>
              <a:pPr>
                <a:defRPr/>
              </a:pPr>
              <a:t>‹#›</a:t>
            </a:fld>
            <a:endParaRPr lang="tr-T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9AE3512-10B5-409F-BDD4-705A74DE3B4F}" type="datetimeFigureOut">
              <a:rPr lang="tr-TR"/>
              <a:pPr>
                <a:defRPr/>
              </a:pPr>
              <a:t>29.03.2017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0BE9728-76F3-4D76-92DB-6D67C9F1D127}" type="slidenum">
              <a:rPr lang="tr-TR"/>
              <a:pPr>
                <a:defRPr/>
              </a:pPr>
              <a:t>‹#›</a:t>
            </a:fld>
            <a:endParaRPr lang="tr-T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5C1257E-AD3A-4808-8C3E-803682D165FF}" type="datetimeFigureOut">
              <a:rPr lang="tr-TR"/>
              <a:pPr>
                <a:defRPr/>
              </a:pPr>
              <a:t>29.03.2017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0B43FB6-1A7D-4F9F-84EC-4AC886EBD3C1}" type="slidenum">
              <a:rPr lang="tr-TR"/>
              <a:pPr>
                <a:defRPr/>
              </a:pPr>
              <a:t>‹#›</a:t>
            </a:fld>
            <a:endParaRPr lang="tr-T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A9E0C97-98A0-496B-A698-407623E7E08A}" type="datetimeFigureOut">
              <a:rPr lang="tr-TR"/>
              <a:pPr>
                <a:defRPr/>
              </a:pPr>
              <a:t>29.03.2017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7444DDF-CA7E-4F96-BE2D-4502BFD6E25F}" type="slidenum">
              <a:rPr lang="tr-TR"/>
              <a:pPr>
                <a:defRPr/>
              </a:pPr>
              <a:t>‹#›</a:t>
            </a:fld>
            <a:endParaRPr lang="tr-T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15DB2646-F0E8-4D99-9302-A5634FEC9785}" type="datetimeFigureOut">
              <a:rPr lang="tr-TR"/>
              <a:pPr>
                <a:defRPr/>
              </a:pPr>
              <a:t>29.03.2017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D4072E3-1C10-4CE9-9844-7547F634BBDB}" type="slidenum">
              <a:rPr lang="tr-TR"/>
              <a:pPr>
                <a:defRPr/>
              </a:pPr>
              <a:t>‹#›</a:t>
            </a:fld>
            <a:endParaRPr lang="tr-TR"/>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1D07A05E-9E5F-4823-9E2D-DF99D62CE11D}" type="datetimeFigureOut">
              <a:rPr lang="tr-TR"/>
              <a:pPr>
                <a:defRPr/>
              </a:pPr>
              <a:t>29.03.2017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CFD58E6-8252-4688-8518-4D497B313FF0}" type="slidenum">
              <a:rPr lang="tr-TR"/>
              <a:pPr>
                <a:defRPr/>
              </a:pPr>
              <a:t>‹#›</a:t>
            </a:fld>
            <a:endParaRPr lang="tr-T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2D9B2C01-28DE-4B2A-B304-D14976D45C23}" type="datetimeFigureOut">
              <a:rPr lang="tr-TR"/>
              <a:pPr>
                <a:defRPr/>
              </a:pPr>
              <a:t>29.03.2017</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0F4F70EA-DE6B-4985-9E5A-162BD7769F26}" type="slidenum">
              <a:rPr lang="tr-TR"/>
              <a:pPr>
                <a:defRPr/>
              </a:pPr>
              <a:t>‹#›</a:t>
            </a:fld>
            <a:endParaRPr lang="tr-T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82CB5183-7F22-4A01-90D6-3A7435768947}" type="datetimeFigureOut">
              <a:rPr lang="tr-TR"/>
              <a:pPr>
                <a:defRPr/>
              </a:pPr>
              <a:t>29.03.2017</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4C88A876-72D4-4E91-BF5C-3FB8A38E65C0}" type="slidenum">
              <a:rPr lang="tr-TR"/>
              <a:pPr>
                <a:defRPr/>
              </a:pPr>
              <a:t>‹#›</a:t>
            </a:fld>
            <a:endParaRPr lang="tr-T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480307BF-9D1A-4019-9F03-C2FD3370DE48}" type="datetimeFigureOut">
              <a:rPr lang="tr-TR"/>
              <a:pPr>
                <a:defRPr/>
              </a:pPr>
              <a:t>29.03.2017</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EC56FAD5-4668-4342-872A-B2BA84F0D61A}" type="slidenum">
              <a:rPr lang="tr-TR"/>
              <a:pPr>
                <a:defRPr/>
              </a:pPr>
              <a:t>‹#›</a:t>
            </a:fld>
            <a:endParaRPr lang="tr-T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A50F03A-8915-4694-A18B-80FF06A77562}" type="datetimeFigureOut">
              <a:rPr lang="tr-TR"/>
              <a:pPr>
                <a:defRPr/>
              </a:pPr>
              <a:t>29.03.2017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08A12548-85AF-46E7-A690-70777F36BCCC}" type="slidenum">
              <a:rPr lang="tr-TR"/>
              <a:pPr>
                <a:defRPr/>
              </a:pPr>
              <a:t>‹#›</a:t>
            </a:fld>
            <a:endParaRPr lang="tr-T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EE538E5D-B605-4EA5-A260-99DB89DB7C39}" type="datetimeFigureOut">
              <a:rPr lang="tr-TR"/>
              <a:pPr>
                <a:defRPr/>
              </a:pPr>
              <a:t>29.03.2017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E9EACE7-241E-4C6A-A98A-D5DDDEDA8639}" type="slidenum">
              <a:rPr lang="tr-TR"/>
              <a:pPr>
                <a:defRPr/>
              </a:pPr>
              <a:t>‹#›</a:t>
            </a:fld>
            <a:endParaRPr lang="tr-T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5A9917C-DEC5-4369-A203-A0D56D85758E}" type="datetimeFigureOut">
              <a:rPr lang="tr-TR"/>
              <a:pPr>
                <a:defRPr/>
              </a:pPr>
              <a:t>29.03.2017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90A5F93-3F0E-4873-A57B-937BDECE48C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wedg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İNSAN KAYNAKLARI YÖNETİMİ</a:t>
            </a:r>
          </a:p>
        </p:txBody>
      </p:sp>
      <p:sp>
        <p:nvSpPr>
          <p:cNvPr id="3" name="2 Alt Başlık"/>
          <p:cNvSpPr>
            <a:spLocks noGrp="1"/>
          </p:cNvSpPr>
          <p:nvPr>
            <p:ph type="subTitle" idx="1"/>
          </p:nvPr>
        </p:nvSpPr>
        <p:spPr/>
        <p:txBody>
          <a:bodyPr rtlCol="0">
            <a:normAutofit/>
          </a:bodyPr>
          <a:lstStyle/>
          <a:p>
            <a:pPr fontAlgn="auto">
              <a:spcAft>
                <a:spcPts val="0"/>
              </a:spcAft>
              <a:buFont typeface="Arial" pitchFamily="34" charset="0"/>
              <a:buNone/>
              <a:defRPr/>
            </a:pPr>
            <a:r>
              <a:rPr lang="tr-TR" smtClean="0"/>
              <a:t>Hazırlayan</a:t>
            </a:r>
          </a:p>
          <a:p>
            <a:pPr fontAlgn="auto">
              <a:spcAft>
                <a:spcPts val="0"/>
              </a:spcAft>
              <a:buFont typeface="Arial" pitchFamily="34" charset="0"/>
              <a:buNone/>
              <a:defRPr/>
            </a:pPr>
            <a:r>
              <a:rPr lang="tr-TR" smtClean="0"/>
              <a:t>Yrd.Doç.Dr. Hayrettin ERTAN</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p:nvPr>
        </p:nvSpPr>
        <p:spPr/>
        <p:txBody>
          <a:bodyPr/>
          <a:lstStyle/>
          <a:p>
            <a:r>
              <a:rPr lang="tr-TR" smtClean="0"/>
              <a:t>ÖRGÜT KÜLTÜRÜ</a:t>
            </a:r>
          </a:p>
        </p:txBody>
      </p:sp>
      <p:sp>
        <p:nvSpPr>
          <p:cNvPr id="3" name="2 İçerik Yer Tutucusu"/>
          <p:cNvSpPr>
            <a:spLocks noGrp="1"/>
          </p:cNvSpPr>
          <p:nvPr>
            <p:ph idx="1"/>
          </p:nvPr>
        </p:nvSpPr>
        <p:spPr/>
        <p:txBody>
          <a:bodyPr/>
          <a:lstStyle/>
          <a:p>
            <a:r>
              <a:rPr lang="tr-TR" smtClean="0"/>
              <a:t>Örgütteki bireyler arasındaki etkileşimler sonucunda ortaya çıkan ortak inanç, değer, norm, anlam ve bunların sembolik ifadeleri.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İNSAN KAYNAKLARININ SAĞLANMASI</a:t>
            </a:r>
            <a:endParaRPr lang="tr-TR"/>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smtClean="0"/>
              <a:t>İNSAN KAYNAKLARININ PLÂNLANMASI</a:t>
            </a:r>
          </a:p>
          <a:p>
            <a:pPr fontAlgn="auto">
              <a:spcAft>
                <a:spcPts val="0"/>
              </a:spcAft>
              <a:buFont typeface="Arial" pitchFamily="34" charset="0"/>
              <a:buChar char="•"/>
              <a:defRPr/>
            </a:pPr>
            <a:r>
              <a:rPr lang="tr-TR" smtClean="0"/>
              <a:t>İKP, örgütün gelecekte ihtiyaç duyacağı personelin nicelik ve nitelik açısından önceden belirlenmesi, bu ihtiyacın nasıl karşılanabileceğinin saptanmasıdır. </a:t>
            </a:r>
          </a:p>
          <a:p>
            <a:pPr fontAlgn="auto">
              <a:spcAft>
                <a:spcPts val="0"/>
              </a:spcAft>
              <a:buFont typeface="Arial" pitchFamily="34" charset="0"/>
              <a:buChar char="•"/>
              <a:defRPr/>
            </a:pPr>
            <a:r>
              <a:rPr lang="tr-TR" smtClean="0"/>
              <a:t>İKP;</a:t>
            </a:r>
          </a:p>
          <a:p>
            <a:pPr fontAlgn="auto">
              <a:spcAft>
                <a:spcPts val="0"/>
              </a:spcAft>
              <a:buFont typeface="Arial" pitchFamily="34" charset="0"/>
              <a:buChar char="•"/>
              <a:defRPr/>
            </a:pPr>
            <a:r>
              <a:rPr lang="tr-TR" smtClean="0"/>
              <a:t>Aşırı ya da eksik istihdamı önler (gizli işsizlik sorunu!)</a:t>
            </a:r>
          </a:p>
          <a:p>
            <a:pPr fontAlgn="auto">
              <a:spcAft>
                <a:spcPts val="0"/>
              </a:spcAft>
              <a:buFont typeface="Arial" pitchFamily="34" charset="0"/>
              <a:buChar char="•"/>
              <a:defRPr/>
            </a:pPr>
            <a:r>
              <a:rPr lang="tr-TR" smtClean="0"/>
              <a:t>Örgüt içi personel hareketliliği (emekli olma, terfi, işten ayrılma, rotasyon), geleceğe ilişkin yatırım, ürün çeşitlendirme gibi örgüt içi değişkenlerin yanında emek piyasası, teknoloji, ekonomik durum gibi örgüt dışı değişkenleri dikkate alarak gerçekçi tahminlerin yapılmasını mümkün kılar.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İNSAN KAYNAKLARININ ARZI</a:t>
            </a:r>
          </a:p>
        </p:txBody>
      </p:sp>
      <p:sp>
        <p:nvSpPr>
          <p:cNvPr id="3" name="2 İçerik Yer Tutucusu"/>
          <p:cNvSpPr>
            <a:spLocks noGrp="1"/>
          </p:cNvSpPr>
          <p:nvPr>
            <p:ph idx="1"/>
          </p:nvPr>
        </p:nvSpPr>
        <p:spPr/>
        <p:txBody>
          <a:bodyPr/>
          <a:lstStyle/>
          <a:p>
            <a:r>
              <a:rPr lang="tr-TR" smtClean="0"/>
              <a:t>Örgütün insan kaynağı arzını belirleme, çalışanların durumunu nicelik ve nitelik olarak saptama sürecidir. Bunun için, genel envanter, beceri envanteri, terfi şemaları, personel devir hızı ve personel devamsızlık oranı en çok kullanılan unsurlardır.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p:txBody>
          <a:bodyPr/>
          <a:lstStyle/>
          <a:p>
            <a:r>
              <a:rPr lang="tr-TR" smtClean="0"/>
              <a:t>PERSONEL DEVİR HIZI</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tr-TR" smtClean="0"/>
              <a:t>Belirli bir dönem içinde (genellikle bir yıl) işletmeye giren ya da işletmeden ayrılan personel sayısının ortalama personel sayısı içindeki payını gösteren bir orandır. İşe girenlere göre hesaplanabileceği gibi işten ayrılanlara göre ve her ikisinin ortalaması esas alınarak da hesaplanabilir.</a:t>
            </a:r>
          </a:p>
          <a:p>
            <a:pPr fontAlgn="auto">
              <a:spcAft>
                <a:spcPts val="0"/>
              </a:spcAft>
              <a:buFont typeface="Arial" pitchFamily="34" charset="0"/>
              <a:buChar char="•"/>
              <a:defRPr/>
            </a:pPr>
            <a:endParaRPr lang="tr-TR" smtClean="0"/>
          </a:p>
          <a:p>
            <a:pPr fontAlgn="auto">
              <a:spcAft>
                <a:spcPts val="0"/>
              </a:spcAft>
              <a:buFont typeface="Arial" pitchFamily="34" charset="0"/>
              <a:buNone/>
              <a:defRPr/>
            </a:pPr>
            <a:r>
              <a:rPr lang="tr-TR" sz="2400" smtClean="0"/>
              <a:t>                                  İşe giren personel sayısı + İşten ayrılan personel sayısı</a:t>
            </a:r>
          </a:p>
          <a:p>
            <a:pPr fontAlgn="auto">
              <a:spcAft>
                <a:spcPts val="0"/>
              </a:spcAft>
              <a:buFont typeface="Arial" pitchFamily="34" charset="0"/>
              <a:buNone/>
              <a:defRPr/>
            </a:pPr>
            <a:r>
              <a:rPr lang="tr-TR" sz="2400" smtClean="0"/>
              <a:t>					</a:t>
            </a:r>
          </a:p>
          <a:p>
            <a:pPr fontAlgn="auto">
              <a:spcAft>
                <a:spcPts val="0"/>
              </a:spcAft>
              <a:buFont typeface="Arial" pitchFamily="34" charset="0"/>
              <a:buNone/>
              <a:defRPr/>
            </a:pPr>
            <a:r>
              <a:rPr lang="tr-TR" sz="2400" smtClean="0"/>
              <a:t>					               2</a:t>
            </a:r>
          </a:p>
          <a:p>
            <a:pPr fontAlgn="auto">
              <a:spcAft>
                <a:spcPts val="0"/>
              </a:spcAft>
              <a:buFont typeface="Arial" pitchFamily="34" charset="0"/>
              <a:buNone/>
              <a:defRPr/>
            </a:pPr>
            <a:r>
              <a:rPr lang="tr-TR" sz="2400" smtClean="0"/>
              <a:t>             PDH (%) =							   x 100</a:t>
            </a:r>
          </a:p>
          <a:p>
            <a:pPr fontAlgn="auto">
              <a:spcAft>
                <a:spcPts val="0"/>
              </a:spcAft>
              <a:buFont typeface="Arial" pitchFamily="34" charset="0"/>
              <a:buNone/>
              <a:defRPr/>
            </a:pPr>
            <a:r>
              <a:rPr lang="tr-TR" sz="2400" smtClean="0"/>
              <a:t>			Dönem başı personel sayısı + Dönem sonu personel sayısı</a:t>
            </a:r>
          </a:p>
          <a:p>
            <a:pPr fontAlgn="auto">
              <a:spcAft>
                <a:spcPts val="0"/>
              </a:spcAft>
              <a:buFont typeface="Arial" pitchFamily="34" charset="0"/>
              <a:buNone/>
              <a:defRPr/>
            </a:pPr>
            <a:r>
              <a:rPr lang="tr-TR" sz="2400" smtClean="0"/>
              <a:t>					</a:t>
            </a:r>
          </a:p>
          <a:p>
            <a:pPr fontAlgn="auto">
              <a:spcAft>
                <a:spcPts val="0"/>
              </a:spcAft>
              <a:buFont typeface="Arial" pitchFamily="34" charset="0"/>
              <a:buNone/>
              <a:defRPr/>
            </a:pPr>
            <a:r>
              <a:rPr lang="tr-TR" sz="2400" smtClean="0"/>
              <a:t>						2</a:t>
            </a:r>
            <a:endParaRPr lang="tr-TR" sz="2400"/>
          </a:p>
        </p:txBody>
      </p:sp>
      <p:cxnSp>
        <p:nvCxnSpPr>
          <p:cNvPr id="5" name="4 Düz Bağlayıcı"/>
          <p:cNvCxnSpPr/>
          <p:nvPr/>
        </p:nvCxnSpPr>
        <p:spPr>
          <a:xfrm flipV="1">
            <a:off x="2124075" y="3933825"/>
            <a:ext cx="576103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Düz Bağlayıcı"/>
          <p:cNvCxnSpPr/>
          <p:nvPr/>
        </p:nvCxnSpPr>
        <p:spPr>
          <a:xfrm>
            <a:off x="2627313" y="4581525"/>
            <a:ext cx="48974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2339975" y="5157788"/>
            <a:ext cx="576103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p:cNvSpPr>
            <a:spLocks noGrp="1"/>
          </p:cNvSpPr>
          <p:nvPr>
            <p:ph type="title"/>
          </p:nvPr>
        </p:nvSpPr>
        <p:spPr/>
        <p:txBody>
          <a:bodyPr/>
          <a:lstStyle/>
          <a:p>
            <a:r>
              <a:rPr lang="tr-TR" smtClean="0"/>
              <a:t>ÖRNEK</a:t>
            </a:r>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smtClean="0"/>
              <a:t>A Otel İşletmesinin Katlar Bölümü’nde 1 Ocak 2016 tarihinde 50 personel çalışıyorken, 31 Aralık 2016 tarihinde 60 personel çalışmıştır. Dönem içinde 25 personel işe girerken 15 personel işten ayrılmıştır. Katlardaki personel devir hızını bulunuz.</a:t>
            </a:r>
          </a:p>
          <a:p>
            <a:pPr fontAlgn="auto">
              <a:spcAft>
                <a:spcPts val="0"/>
              </a:spcAft>
              <a:buFont typeface="Arial" pitchFamily="34" charset="0"/>
              <a:buNone/>
              <a:defRPr/>
            </a:pPr>
            <a:endParaRPr lang="tr-TR" smtClean="0"/>
          </a:p>
          <a:p>
            <a:pPr fontAlgn="auto">
              <a:spcAft>
                <a:spcPts val="0"/>
              </a:spcAft>
              <a:buFont typeface="Arial" pitchFamily="34" charset="0"/>
              <a:buNone/>
              <a:defRPr/>
            </a:pPr>
            <a:r>
              <a:rPr lang="tr-TR" smtClean="0"/>
              <a:t>			İGPS + İAPS		25+15</a:t>
            </a:r>
          </a:p>
          <a:p>
            <a:pPr fontAlgn="auto">
              <a:spcAft>
                <a:spcPts val="0"/>
              </a:spcAft>
              <a:buFont typeface="Arial" pitchFamily="34" charset="0"/>
              <a:buNone/>
              <a:defRPr/>
            </a:pPr>
            <a:r>
              <a:rPr lang="tr-TR" smtClean="0"/>
              <a:t>				2		     2</a:t>
            </a:r>
          </a:p>
          <a:p>
            <a:pPr fontAlgn="auto">
              <a:spcAft>
                <a:spcPts val="0"/>
              </a:spcAft>
              <a:buFont typeface="Arial" pitchFamily="34" charset="0"/>
              <a:buNone/>
              <a:defRPr/>
            </a:pPr>
            <a:r>
              <a:rPr lang="tr-TR" smtClean="0"/>
              <a:t>PDH (%)=					       x 100 = % 36</a:t>
            </a:r>
          </a:p>
          <a:p>
            <a:pPr fontAlgn="auto">
              <a:spcAft>
                <a:spcPts val="0"/>
              </a:spcAft>
              <a:buFont typeface="Arial" pitchFamily="34" charset="0"/>
              <a:buNone/>
              <a:defRPr/>
            </a:pPr>
            <a:r>
              <a:rPr lang="tr-TR" smtClean="0"/>
              <a:t>			DBPS + DSPS		50+60</a:t>
            </a:r>
          </a:p>
          <a:p>
            <a:pPr fontAlgn="auto">
              <a:spcAft>
                <a:spcPts val="0"/>
              </a:spcAft>
              <a:buFont typeface="Arial" pitchFamily="34" charset="0"/>
              <a:buNone/>
              <a:defRPr/>
            </a:pPr>
            <a:r>
              <a:rPr lang="tr-TR" smtClean="0"/>
              <a:t>				2		     2</a:t>
            </a:r>
            <a:endParaRPr lang="tr-TR"/>
          </a:p>
        </p:txBody>
      </p:sp>
      <p:cxnSp>
        <p:nvCxnSpPr>
          <p:cNvPr id="5" name="4 Düz Bağlayıcı"/>
          <p:cNvCxnSpPr/>
          <p:nvPr/>
        </p:nvCxnSpPr>
        <p:spPr>
          <a:xfrm flipV="1">
            <a:off x="2411413" y="4149725"/>
            <a:ext cx="1655762" cy="206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flipV="1">
            <a:off x="4716463" y="4127500"/>
            <a:ext cx="1655762" cy="22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Düz Bağlayıcı"/>
          <p:cNvCxnSpPr/>
          <p:nvPr/>
        </p:nvCxnSpPr>
        <p:spPr>
          <a:xfrm flipV="1">
            <a:off x="2411413" y="5373688"/>
            <a:ext cx="1655762" cy="20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flipV="1">
            <a:off x="4716463" y="5373688"/>
            <a:ext cx="1655762" cy="20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a:off x="1979613" y="4724400"/>
            <a:ext cx="43926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p:txBody>
          <a:bodyPr/>
          <a:lstStyle/>
          <a:p>
            <a:r>
              <a:rPr lang="tr-TR" sz="3200" smtClean="0"/>
              <a:t>İNSAN GÜCÜ TAHMİNLENMESİNDE KULLANILAN BİR ANALİZ: REGRESYON ANALİZİ</a:t>
            </a:r>
          </a:p>
        </p:txBody>
      </p:sp>
      <p:sp>
        <p:nvSpPr>
          <p:cNvPr id="3" name="2 İçerik Yer Tutucusu"/>
          <p:cNvSpPr>
            <a:spLocks noGrp="1"/>
          </p:cNvSpPr>
          <p:nvPr>
            <p:ph idx="1"/>
          </p:nvPr>
        </p:nvSpPr>
        <p:spPr/>
        <p:txBody>
          <a:bodyPr rtlCol="0">
            <a:normAutofit lnSpcReduction="10000"/>
          </a:bodyPr>
          <a:lstStyle/>
          <a:p>
            <a:pPr fontAlgn="auto">
              <a:spcAft>
                <a:spcPts val="0"/>
              </a:spcAft>
              <a:buFont typeface="Arial" pitchFamily="34" charset="0"/>
              <a:buChar char="•"/>
              <a:defRPr/>
            </a:pPr>
            <a:r>
              <a:rPr lang="tr-TR" smtClean="0"/>
              <a:t>Bağımsız bir veya birden çok değişkenin bağımlı bir değişken üzerindeki etkisinden yola çıkarak, geçmişteki verilerin ışığında geleceğin tahminlenmesinde kullanılan bir analizdir. </a:t>
            </a:r>
          </a:p>
          <a:p>
            <a:pPr fontAlgn="auto">
              <a:spcAft>
                <a:spcPts val="0"/>
              </a:spcAft>
              <a:buFont typeface="Arial" pitchFamily="34" charset="0"/>
              <a:buChar char="•"/>
              <a:defRPr/>
            </a:pPr>
            <a:r>
              <a:rPr lang="tr-TR" smtClean="0"/>
              <a:t>Eğer sadece bir bağımsız değişken sözkonusu ise “basit regresyon denklemi” kullanılırken, birden çok bağımsız değişkenden bahsediliyorsa “çoklu regresyon denklemi” kullanılır.</a:t>
            </a:r>
            <a:endParaRPr lang="tr-T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r>
              <a:rPr lang="tr-TR" sz="3200" smtClean="0"/>
              <a:t>BASİT REGRESYON DENKLEMİ; </a:t>
            </a:r>
            <a:br>
              <a:rPr lang="tr-TR" sz="3200" smtClean="0"/>
            </a:br>
            <a:r>
              <a:rPr lang="tr-TR" sz="3200" smtClean="0"/>
              <a:t>Y = a + b.X</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tr-TR" sz="1800" smtClean="0"/>
              <a:t>∑ Y    = N.a + b. ∑ X</a:t>
            </a:r>
          </a:p>
          <a:p>
            <a:pPr fontAlgn="auto">
              <a:spcAft>
                <a:spcPts val="0"/>
              </a:spcAft>
              <a:buFont typeface="Arial" pitchFamily="34" charset="0"/>
              <a:buNone/>
              <a:defRPr/>
            </a:pPr>
            <a:r>
              <a:rPr lang="tr-TR" sz="1800" smtClean="0"/>
              <a:t>∑ X.Y = a. </a:t>
            </a:r>
            <a:r>
              <a:rPr lang="tr-TR" sz="1800" smtClean="0">
                <a:sym typeface="Symbol"/>
              </a:rPr>
              <a:t></a:t>
            </a:r>
            <a:r>
              <a:rPr lang="tr-TR" sz="1800" smtClean="0"/>
              <a:t> X + b. ∑ X</a:t>
            </a:r>
            <a:r>
              <a:rPr lang="tr-TR" sz="1800" baseline="30000" smtClean="0"/>
              <a:t>2</a:t>
            </a:r>
          </a:p>
          <a:p>
            <a:pPr fontAlgn="auto">
              <a:spcAft>
                <a:spcPts val="0"/>
              </a:spcAft>
              <a:buFont typeface="Arial" pitchFamily="34" charset="0"/>
              <a:buNone/>
              <a:defRPr/>
            </a:pPr>
            <a:endParaRPr lang="tr-TR" sz="1800" baseline="30000" smtClean="0"/>
          </a:p>
          <a:p>
            <a:pPr fontAlgn="auto">
              <a:spcAft>
                <a:spcPts val="0"/>
              </a:spcAft>
              <a:buFont typeface="Arial" pitchFamily="34" charset="0"/>
              <a:buNone/>
              <a:defRPr/>
            </a:pPr>
            <a:r>
              <a:rPr lang="tr-TR" sz="1800" smtClean="0"/>
              <a:t>Örnek: Aşağıda yıllar itibariyle işletmenin üretim miktarı ile personel sayıları verilmiştir. Buna göre, 2017 yılında 500 adet üretim plânlandığına göre, 2017 yılında kaç personel istihdam ediliyor olmalıdır?</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r>
              <a:rPr lang="tr-TR" sz="1800" smtClean="0"/>
              <a:t>Yıllar	Üretim Miktarı 	 Personel Sayısı	X.Y	 	X</a:t>
            </a:r>
            <a:r>
              <a:rPr lang="tr-TR" sz="1800" baseline="30000" smtClean="0"/>
              <a:t>2</a:t>
            </a:r>
            <a:endParaRPr lang="tr-TR" sz="1800" smtClean="0"/>
          </a:p>
          <a:p>
            <a:pPr fontAlgn="auto">
              <a:spcAft>
                <a:spcPts val="0"/>
              </a:spcAft>
              <a:buFont typeface="Arial" pitchFamily="34" charset="0"/>
              <a:buNone/>
              <a:defRPr/>
            </a:pPr>
            <a:r>
              <a:rPr lang="tr-TR" sz="1800" smtClean="0"/>
              <a:t>		          (X)	 	           (Y)</a:t>
            </a:r>
          </a:p>
          <a:p>
            <a:pPr fontAlgn="auto">
              <a:spcAft>
                <a:spcPts val="0"/>
              </a:spcAft>
              <a:buFont typeface="Arial" pitchFamily="34" charset="0"/>
              <a:buNone/>
              <a:defRPr/>
            </a:pPr>
            <a:r>
              <a:rPr lang="tr-TR" sz="1800" smtClean="0"/>
              <a:t>2011	          50		            5		250		2500</a:t>
            </a:r>
          </a:p>
          <a:p>
            <a:pPr fontAlgn="auto">
              <a:spcAft>
                <a:spcPts val="0"/>
              </a:spcAft>
              <a:buFont typeface="Arial" pitchFamily="34" charset="0"/>
              <a:buNone/>
              <a:defRPr/>
            </a:pPr>
            <a:r>
              <a:rPr lang="tr-TR" sz="1800" smtClean="0"/>
              <a:t>2012	         100		           10		1000		10000</a:t>
            </a:r>
          </a:p>
          <a:p>
            <a:pPr fontAlgn="auto">
              <a:spcAft>
                <a:spcPts val="0"/>
              </a:spcAft>
              <a:buFont typeface="Arial" pitchFamily="34" charset="0"/>
              <a:buNone/>
              <a:defRPr/>
            </a:pPr>
            <a:r>
              <a:rPr lang="tr-TR" sz="1800" smtClean="0"/>
              <a:t>2013	         150		           30		4500		22500</a:t>
            </a:r>
          </a:p>
          <a:p>
            <a:pPr fontAlgn="auto">
              <a:spcAft>
                <a:spcPts val="0"/>
              </a:spcAft>
              <a:buFont typeface="Arial" pitchFamily="34" charset="0"/>
              <a:buNone/>
              <a:defRPr/>
            </a:pPr>
            <a:r>
              <a:rPr lang="tr-TR" sz="1800" smtClean="0"/>
              <a:t>2014	         200                                40		8000		40000</a:t>
            </a:r>
          </a:p>
          <a:p>
            <a:pPr fontAlgn="auto">
              <a:spcAft>
                <a:spcPts val="0"/>
              </a:spcAft>
              <a:buFont typeface="Arial" pitchFamily="34" charset="0"/>
              <a:buNone/>
              <a:defRPr/>
            </a:pPr>
            <a:r>
              <a:rPr lang="tr-TR" sz="1800" smtClean="0"/>
              <a:t>2015	         300		           50		15000		90000</a:t>
            </a:r>
          </a:p>
          <a:p>
            <a:pPr fontAlgn="auto">
              <a:spcAft>
                <a:spcPts val="0"/>
              </a:spcAft>
              <a:buFont typeface="Arial" pitchFamily="34" charset="0"/>
              <a:buNone/>
              <a:defRPr/>
            </a:pPr>
            <a:r>
              <a:rPr lang="tr-TR" sz="1800" smtClean="0"/>
              <a:t>2016	         400                                60		24000		160000</a:t>
            </a:r>
          </a:p>
          <a:p>
            <a:pPr fontAlgn="auto">
              <a:spcAft>
                <a:spcPts val="0"/>
              </a:spcAft>
              <a:buFont typeface="Arial" pitchFamily="34" charset="0"/>
              <a:buNone/>
              <a:defRPr/>
            </a:pPr>
            <a:r>
              <a:rPr lang="tr-TR" sz="1800" smtClean="0"/>
              <a:t>	       </a:t>
            </a:r>
            <a:r>
              <a:rPr lang="tr-TR" sz="1800" b="1" smtClean="0"/>
              <a:t> ∑ X =  1200	                 ∑ Y = 195	     ∑ X.Y =  52750	         ∑X</a:t>
            </a:r>
            <a:r>
              <a:rPr lang="tr-TR" sz="1800" b="1" baseline="30000" smtClean="0"/>
              <a:t>2</a:t>
            </a:r>
            <a:r>
              <a:rPr lang="tr-TR" sz="1800" b="1" smtClean="0"/>
              <a:t> =325000</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endParaRPr lang="tr-TR" sz="1800" smtClean="0"/>
          </a:p>
        </p:txBody>
      </p:sp>
      <p:cxnSp>
        <p:nvCxnSpPr>
          <p:cNvPr id="5" name="4 Düz Bağlayıcı"/>
          <p:cNvCxnSpPr/>
          <p:nvPr/>
        </p:nvCxnSpPr>
        <p:spPr>
          <a:xfrm flipV="1">
            <a:off x="457200" y="3930650"/>
            <a:ext cx="7570788" cy="7461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tr-TR" sz="2000" smtClean="0"/>
              <a:t>∑ Y    = N.a + b. ∑ X</a:t>
            </a:r>
          </a:p>
          <a:p>
            <a:pPr fontAlgn="auto">
              <a:spcAft>
                <a:spcPts val="0"/>
              </a:spcAft>
              <a:buFont typeface="Arial" pitchFamily="34" charset="0"/>
              <a:buNone/>
              <a:defRPr/>
            </a:pPr>
            <a:r>
              <a:rPr lang="tr-TR" sz="2000" smtClean="0"/>
              <a:t>∑ X.Y = a. </a:t>
            </a:r>
            <a:r>
              <a:rPr lang="tr-TR" sz="2000" smtClean="0">
                <a:sym typeface="Symbol"/>
              </a:rPr>
              <a:t></a:t>
            </a:r>
            <a:r>
              <a:rPr lang="tr-TR" sz="2000" smtClean="0"/>
              <a:t> X + b. ∑ X</a:t>
            </a:r>
            <a:r>
              <a:rPr lang="tr-TR" sz="2000" baseline="30000" smtClean="0"/>
              <a:t>2</a:t>
            </a:r>
          </a:p>
          <a:p>
            <a:pPr fontAlgn="auto">
              <a:spcAft>
                <a:spcPts val="0"/>
              </a:spcAft>
              <a:buFont typeface="Arial" pitchFamily="34" charset="0"/>
              <a:buNone/>
              <a:defRPr/>
            </a:pPr>
            <a:endParaRPr lang="tr-TR" sz="2000" smtClean="0"/>
          </a:p>
          <a:p>
            <a:pPr fontAlgn="auto">
              <a:spcAft>
                <a:spcPts val="0"/>
              </a:spcAft>
              <a:buFont typeface="Arial" pitchFamily="34" charset="0"/>
              <a:buNone/>
              <a:defRPr/>
            </a:pPr>
            <a:r>
              <a:rPr lang="tr-TR" sz="2000" smtClean="0"/>
              <a:t>	195      = 6 . a + 1200 . b				195 = 6 . a + 1200 . 0,16</a:t>
            </a:r>
          </a:p>
          <a:p>
            <a:pPr fontAlgn="auto">
              <a:spcAft>
                <a:spcPts val="0"/>
              </a:spcAft>
              <a:buFont typeface="Arial" pitchFamily="34" charset="0"/>
              <a:buNone/>
              <a:defRPr/>
            </a:pPr>
            <a:r>
              <a:rPr lang="tr-TR" sz="2000" smtClean="0"/>
              <a:t>	52750 = 1200 . a + 325000 . b</a:t>
            </a:r>
          </a:p>
          <a:p>
            <a:pPr fontAlgn="auto">
              <a:spcAft>
                <a:spcPts val="0"/>
              </a:spcAft>
              <a:buFont typeface="Arial" pitchFamily="34" charset="0"/>
              <a:buNone/>
              <a:defRPr/>
            </a:pPr>
            <a:r>
              <a:rPr lang="tr-TR" sz="2000" smtClean="0"/>
              <a:t>							195 = 6 . a + 192</a:t>
            </a:r>
          </a:p>
          <a:p>
            <a:pPr fontAlgn="auto">
              <a:spcAft>
                <a:spcPts val="0"/>
              </a:spcAft>
              <a:buFont typeface="Arial" pitchFamily="34" charset="0"/>
              <a:buNone/>
              <a:defRPr/>
            </a:pPr>
            <a:r>
              <a:rPr lang="tr-TR" sz="2000" smtClean="0"/>
              <a:t>	200 /195 = 200 / 6 . a + 200 / 1200 . b </a:t>
            </a:r>
          </a:p>
          <a:p>
            <a:pPr fontAlgn="auto">
              <a:spcAft>
                <a:spcPts val="0"/>
              </a:spcAft>
              <a:buFont typeface="Arial" pitchFamily="34" charset="0"/>
              <a:buNone/>
              <a:defRPr/>
            </a:pPr>
            <a:r>
              <a:rPr lang="tr-TR" sz="2000" smtClean="0"/>
              <a:t>	 52750 = 1200 . a + 325000 . b			 195 – 192 = 6 . a</a:t>
            </a:r>
          </a:p>
          <a:p>
            <a:pPr fontAlgn="auto">
              <a:spcAft>
                <a:spcPts val="0"/>
              </a:spcAft>
              <a:buFont typeface="Arial" pitchFamily="34" charset="0"/>
              <a:buNone/>
              <a:defRPr/>
            </a:pPr>
            <a:r>
              <a:rPr lang="tr-TR" sz="2000" smtClean="0"/>
              <a:t>							</a:t>
            </a:r>
          </a:p>
          <a:p>
            <a:pPr fontAlgn="auto">
              <a:spcAft>
                <a:spcPts val="0"/>
              </a:spcAft>
              <a:buFont typeface="Arial" pitchFamily="34" charset="0"/>
              <a:buNone/>
              <a:defRPr/>
            </a:pPr>
            <a:r>
              <a:rPr lang="tr-TR" sz="2000" smtClean="0"/>
              <a:t>	(-) 39000 = (-) 1200 . a + (-) 240000 . b 		                3 = 6 . a</a:t>
            </a:r>
          </a:p>
          <a:p>
            <a:pPr fontAlgn="auto">
              <a:spcAft>
                <a:spcPts val="0"/>
              </a:spcAft>
              <a:buFont typeface="Arial" pitchFamily="34" charset="0"/>
              <a:buNone/>
              <a:defRPr/>
            </a:pPr>
            <a:r>
              <a:rPr lang="tr-TR" sz="2000" smtClean="0"/>
              <a:t>	     52750 =      1200 . a +      325000 . b</a:t>
            </a:r>
          </a:p>
          <a:p>
            <a:pPr fontAlgn="auto">
              <a:spcAft>
                <a:spcPts val="0"/>
              </a:spcAft>
              <a:buFont typeface="Arial" pitchFamily="34" charset="0"/>
              <a:buNone/>
              <a:defRPr/>
            </a:pPr>
            <a:r>
              <a:rPr lang="tr-TR" sz="2000" smtClean="0"/>
              <a:t>							               </a:t>
            </a:r>
            <a:r>
              <a:rPr lang="tr-TR" sz="2000" b="1" smtClean="0"/>
              <a:t>a = 0,5</a:t>
            </a:r>
          </a:p>
          <a:p>
            <a:pPr fontAlgn="auto">
              <a:spcAft>
                <a:spcPts val="0"/>
              </a:spcAft>
              <a:buFont typeface="Arial" pitchFamily="34" charset="0"/>
              <a:buNone/>
              <a:defRPr/>
            </a:pPr>
            <a:r>
              <a:rPr lang="tr-TR" sz="2000" smtClean="0"/>
              <a:t>		13750 = 85000 . b	ise,	</a:t>
            </a:r>
            <a:r>
              <a:rPr lang="tr-TR" sz="2000" b="1" smtClean="0"/>
              <a:t>b =  0,16</a:t>
            </a:r>
          </a:p>
          <a:p>
            <a:pPr fontAlgn="auto">
              <a:spcAft>
                <a:spcPts val="0"/>
              </a:spcAft>
              <a:buFont typeface="Arial" pitchFamily="34" charset="0"/>
              <a:buNone/>
              <a:defRPr/>
            </a:pPr>
            <a:endParaRPr lang="tr-TR" sz="2000" smtClean="0"/>
          </a:p>
          <a:p>
            <a:pPr fontAlgn="auto">
              <a:spcAft>
                <a:spcPts val="0"/>
              </a:spcAft>
              <a:buFont typeface="Arial" pitchFamily="34" charset="0"/>
              <a:buNone/>
              <a:defRPr/>
            </a:pPr>
            <a:endParaRPr lang="tr-TR" sz="2000" smtClean="0"/>
          </a:p>
          <a:p>
            <a:pPr fontAlgn="auto">
              <a:spcAft>
                <a:spcPts val="0"/>
              </a:spcAft>
              <a:buFont typeface="Arial" pitchFamily="34" charset="0"/>
              <a:buNone/>
              <a:defRPr/>
            </a:pPr>
            <a:r>
              <a:rPr lang="tr-TR" sz="2000" smtClean="0"/>
              <a:t>	Y = a + b . X = 0,5 + 0,16 . 500 = 80,5 ≈ </a:t>
            </a:r>
            <a:r>
              <a:rPr lang="tr-TR" sz="2000" b="1" smtClean="0"/>
              <a:t>81 kişi</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p:txBody>
          <a:bodyPr/>
          <a:lstStyle/>
          <a:p>
            <a:r>
              <a:rPr lang="tr-TR" smtClean="0"/>
              <a:t>Sınav sorusu örneği</a:t>
            </a:r>
          </a:p>
        </p:txBody>
      </p:sp>
      <p:sp>
        <p:nvSpPr>
          <p:cNvPr id="3" name="2 İçerik Yer Tutucusu"/>
          <p:cNvSpPr>
            <a:spLocks noGrp="1"/>
          </p:cNvSpPr>
          <p:nvPr>
            <p:ph idx="1"/>
          </p:nvPr>
        </p:nvSpPr>
        <p:spPr/>
        <p:txBody>
          <a:bodyPr rtlCol="0">
            <a:normAutofit lnSpcReduction="10000"/>
          </a:bodyPr>
          <a:lstStyle/>
          <a:p>
            <a:pPr fontAlgn="auto">
              <a:spcAft>
                <a:spcPts val="0"/>
              </a:spcAft>
              <a:buFont typeface="Arial" pitchFamily="34" charset="0"/>
              <a:buChar char="•"/>
              <a:defRPr/>
            </a:pPr>
            <a:r>
              <a:rPr lang="tr-TR" smtClean="0"/>
              <a:t>Aşağıda yıllar itibariyle işletmenin üretim miktarı ile personel sayıları verilmiştir. Buna göre, 2017 yılında 500 adet üretim plânlandığına göre, 2017 yılında kaç personel istihdam ediliyor olmalıdır?</a:t>
            </a:r>
          </a:p>
          <a:p>
            <a:pPr fontAlgn="auto">
              <a:spcAft>
                <a:spcPts val="0"/>
              </a:spcAft>
              <a:buFont typeface="Arial" pitchFamily="34" charset="0"/>
              <a:buChar char="•"/>
              <a:defRPr/>
            </a:pPr>
            <a:r>
              <a:rPr lang="tr-TR" smtClean="0"/>
              <a:t>a = 0,5           b = 0,16</a:t>
            </a:r>
          </a:p>
          <a:p>
            <a:pPr fontAlgn="auto">
              <a:spcAft>
                <a:spcPts val="0"/>
              </a:spcAft>
              <a:buFont typeface="Arial" pitchFamily="34" charset="0"/>
              <a:buChar char="•"/>
              <a:defRPr/>
            </a:pPr>
            <a:r>
              <a:rPr lang="tr-TR" smtClean="0"/>
              <a:t>Cevap: </a:t>
            </a:r>
          </a:p>
          <a:p>
            <a:pPr fontAlgn="auto">
              <a:spcAft>
                <a:spcPts val="0"/>
              </a:spcAft>
              <a:buFont typeface="Arial" pitchFamily="34" charset="0"/>
              <a:buChar char="•"/>
              <a:defRPr/>
            </a:pPr>
            <a:r>
              <a:rPr lang="tr-TR" smtClean="0"/>
              <a:t>Y = a + (b . X) = 0,5 + (0,16 . 500)</a:t>
            </a:r>
          </a:p>
          <a:p>
            <a:pPr fontAlgn="auto">
              <a:spcAft>
                <a:spcPts val="0"/>
              </a:spcAft>
              <a:buFont typeface="Arial" pitchFamily="34" charset="0"/>
              <a:buChar char="•"/>
              <a:defRPr/>
            </a:pPr>
            <a:r>
              <a:rPr lang="tr-TR" smtClean="0"/>
              <a:t>Y = 0,5 + 80 = 80,5 ≈ </a:t>
            </a:r>
            <a:r>
              <a:rPr lang="tr-TR" u="sng" smtClean="0"/>
              <a:t>81 personel</a:t>
            </a:r>
            <a:endParaRPr lang="tr-TR" u="sng"/>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p:txBody>
          <a:bodyPr/>
          <a:lstStyle/>
          <a:p>
            <a:r>
              <a:rPr lang="tr-TR" smtClean="0"/>
              <a:t>İKY’DE TEKNİK İŞLEVLER</a:t>
            </a:r>
          </a:p>
        </p:txBody>
      </p:sp>
      <p:sp>
        <p:nvSpPr>
          <p:cNvPr id="3" name="2 İçerik Yer Tutucusu"/>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smtClean="0"/>
              <a:t>İŞ ANALİZİ</a:t>
            </a:r>
          </a:p>
          <a:p>
            <a:pPr fontAlgn="auto">
              <a:spcAft>
                <a:spcPts val="0"/>
              </a:spcAft>
              <a:buFont typeface="Arial" pitchFamily="34" charset="0"/>
              <a:buChar char="•"/>
              <a:defRPr/>
            </a:pPr>
            <a:r>
              <a:rPr lang="tr-TR" smtClean="0"/>
              <a:t>İşin özellikleri hakkında güvenilir bilgilerin sistematik olarak toplanması ve değerlendirilmesidir. </a:t>
            </a:r>
          </a:p>
          <a:p>
            <a:pPr lvl="1" fontAlgn="auto">
              <a:spcAft>
                <a:spcPts val="0"/>
              </a:spcAft>
              <a:buFont typeface="Arial" pitchFamily="34" charset="0"/>
              <a:buChar char="–"/>
              <a:defRPr/>
            </a:pPr>
            <a:r>
              <a:rPr lang="tr-TR" smtClean="0"/>
              <a:t>İş tanımı</a:t>
            </a:r>
          </a:p>
          <a:p>
            <a:pPr lvl="1" fontAlgn="auto">
              <a:spcAft>
                <a:spcPts val="0"/>
              </a:spcAft>
              <a:buFont typeface="Arial" pitchFamily="34" charset="0"/>
              <a:buChar char="–"/>
              <a:defRPr/>
            </a:pPr>
            <a:r>
              <a:rPr lang="tr-TR" smtClean="0"/>
              <a:t>İş gerekleri</a:t>
            </a:r>
          </a:p>
          <a:p>
            <a:pPr fontAlgn="auto">
              <a:spcAft>
                <a:spcPts val="0"/>
              </a:spcAft>
              <a:buFont typeface="Arial" pitchFamily="34" charset="0"/>
              <a:buChar char="•"/>
              <a:defRPr/>
            </a:pPr>
            <a:r>
              <a:rPr lang="tr-TR" smtClean="0"/>
              <a:t>İŞ ETÜDÜ</a:t>
            </a:r>
          </a:p>
          <a:p>
            <a:pPr lvl="1" fontAlgn="auto">
              <a:spcAft>
                <a:spcPts val="0"/>
              </a:spcAft>
              <a:buFont typeface="Arial" pitchFamily="34" charset="0"/>
              <a:buChar char="–"/>
              <a:defRPr/>
            </a:pPr>
            <a:r>
              <a:rPr lang="tr-TR" smtClean="0"/>
              <a:t>Hareket etüdü</a:t>
            </a:r>
          </a:p>
          <a:p>
            <a:pPr lvl="1" fontAlgn="auto">
              <a:spcAft>
                <a:spcPts val="0"/>
              </a:spcAft>
              <a:buFont typeface="Arial" pitchFamily="34" charset="0"/>
              <a:buChar char="–"/>
              <a:defRPr/>
            </a:pPr>
            <a:r>
              <a:rPr lang="tr-TR" smtClean="0"/>
              <a:t>İş ölçümü</a:t>
            </a:r>
          </a:p>
          <a:p>
            <a:pPr fontAlgn="auto">
              <a:spcAft>
                <a:spcPts val="0"/>
              </a:spcAft>
              <a:buFont typeface="Arial" pitchFamily="34" charset="0"/>
              <a:buChar char="•"/>
              <a:defRPr/>
            </a:pPr>
            <a:r>
              <a:rPr lang="tr-TR" smtClean="0"/>
              <a:t>İŞ TASARIMI</a:t>
            </a:r>
          </a:p>
          <a:p>
            <a:pPr lvl="1" fontAlgn="auto">
              <a:spcAft>
                <a:spcPts val="0"/>
              </a:spcAft>
              <a:buFont typeface="Arial" pitchFamily="34" charset="0"/>
              <a:buChar char="–"/>
              <a:defRPr/>
            </a:pPr>
            <a:r>
              <a:rPr lang="tr-TR" smtClean="0"/>
              <a:t>İş basitleştirme</a:t>
            </a:r>
          </a:p>
          <a:p>
            <a:pPr lvl="1" fontAlgn="auto">
              <a:spcAft>
                <a:spcPts val="0"/>
              </a:spcAft>
              <a:buFont typeface="Arial" pitchFamily="34" charset="0"/>
              <a:buChar char="–"/>
              <a:defRPr/>
            </a:pPr>
            <a:r>
              <a:rPr lang="tr-TR" smtClean="0"/>
              <a:t>İş genişletme</a:t>
            </a:r>
          </a:p>
          <a:p>
            <a:pPr lvl="1" fontAlgn="auto">
              <a:spcAft>
                <a:spcPts val="0"/>
              </a:spcAft>
              <a:buFont typeface="Arial" pitchFamily="34" charset="0"/>
              <a:buChar char="–"/>
              <a:defRPr/>
            </a:pPr>
            <a:r>
              <a:rPr lang="tr-TR" smtClean="0"/>
              <a:t>İş rotasyonu</a:t>
            </a:r>
          </a:p>
          <a:p>
            <a:pPr lvl="1" fontAlgn="auto">
              <a:spcAft>
                <a:spcPts val="0"/>
              </a:spcAft>
              <a:buFont typeface="Arial" pitchFamily="34" charset="0"/>
              <a:buChar char="–"/>
              <a:defRPr/>
            </a:pPr>
            <a:r>
              <a:rPr lang="tr-TR" smtClean="0"/>
              <a:t>İş zenginleştirme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İNSAN KAYNAKLARI YÖNETİMİ NEDİR?</a:t>
            </a:r>
            <a:endParaRPr lang="tr-TR"/>
          </a:p>
        </p:txBody>
      </p:sp>
      <p:sp>
        <p:nvSpPr>
          <p:cNvPr id="3" name="2 İçerik Yer Tutucusu"/>
          <p:cNvSpPr>
            <a:spLocks noGrp="1"/>
          </p:cNvSpPr>
          <p:nvPr>
            <p:ph idx="1"/>
          </p:nvPr>
        </p:nvSpPr>
        <p:spPr/>
        <p:txBody>
          <a:bodyPr/>
          <a:lstStyle/>
          <a:p>
            <a:r>
              <a:rPr lang="tr-TR" smtClean="0"/>
              <a:t>Rekabet avantajı kazanmak amacıyla organizasyonda gereken insan kaynağının (human resource) sağlanması, istihdamı ve geliştirilmesi ile ilgili politika oluşturma, plânlama, örgütleme, yönlendirme ve kontrol faaliyetlerini içeren bir disiplindir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p:cNvSpPr>
            <a:spLocks noGrp="1"/>
          </p:cNvSpPr>
          <p:nvPr>
            <p:ph type="title"/>
          </p:nvPr>
        </p:nvSpPr>
        <p:spPr/>
        <p:txBody>
          <a:bodyPr/>
          <a:lstStyle/>
          <a:p>
            <a:r>
              <a:rPr lang="tr-TR" smtClean="0"/>
              <a:t>İş Tanımı</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tr-TR" smtClean="0"/>
              <a:t>Herbir işin kapsamına giren eylem ve işlemlerin, sorumluluk ve ödevler ile çalışma koşullarının özet olarak yazılı ifade edilmesidir.</a:t>
            </a:r>
          </a:p>
          <a:p>
            <a:pPr fontAlgn="auto">
              <a:spcAft>
                <a:spcPts val="0"/>
              </a:spcAft>
              <a:buFont typeface="Arial" pitchFamily="34" charset="0"/>
              <a:buChar char="•"/>
              <a:defRPr/>
            </a:pPr>
            <a:r>
              <a:rPr lang="tr-TR" smtClean="0"/>
              <a:t>İş tanımı formunda başlıca şu bilgiler yer alır:</a:t>
            </a:r>
          </a:p>
          <a:p>
            <a:pPr lvl="1" fontAlgn="auto">
              <a:spcAft>
                <a:spcPts val="0"/>
              </a:spcAft>
              <a:buFont typeface="Arial" pitchFamily="34" charset="0"/>
              <a:buChar char="–"/>
              <a:defRPr/>
            </a:pPr>
            <a:r>
              <a:rPr lang="tr-TR" smtClean="0"/>
              <a:t>İşin kimliği</a:t>
            </a:r>
          </a:p>
          <a:p>
            <a:pPr lvl="1" fontAlgn="auto">
              <a:spcAft>
                <a:spcPts val="0"/>
              </a:spcAft>
              <a:buFont typeface="Arial" pitchFamily="34" charset="0"/>
              <a:buChar char="–"/>
              <a:defRPr/>
            </a:pPr>
            <a:r>
              <a:rPr lang="tr-TR" smtClean="0"/>
              <a:t>İşin özeti</a:t>
            </a:r>
          </a:p>
          <a:p>
            <a:pPr lvl="1" fontAlgn="auto">
              <a:spcAft>
                <a:spcPts val="0"/>
              </a:spcAft>
              <a:buFont typeface="Arial" pitchFamily="34" charset="0"/>
              <a:buChar char="–"/>
              <a:defRPr/>
            </a:pPr>
            <a:r>
              <a:rPr lang="tr-TR" smtClean="0"/>
              <a:t>Görevler</a:t>
            </a:r>
          </a:p>
          <a:p>
            <a:pPr lvl="1" fontAlgn="auto">
              <a:spcAft>
                <a:spcPts val="0"/>
              </a:spcAft>
              <a:buFont typeface="Arial" pitchFamily="34" charset="0"/>
              <a:buChar char="–"/>
              <a:defRPr/>
            </a:pPr>
            <a:r>
              <a:rPr lang="tr-TR" smtClean="0"/>
              <a:t>Kullanılan malzemeler</a:t>
            </a:r>
          </a:p>
          <a:p>
            <a:pPr lvl="1" fontAlgn="auto">
              <a:spcAft>
                <a:spcPts val="0"/>
              </a:spcAft>
              <a:buFont typeface="Arial" pitchFamily="34" charset="0"/>
              <a:buChar char="–"/>
              <a:defRPr/>
            </a:pPr>
            <a:r>
              <a:rPr lang="tr-TR" smtClean="0"/>
              <a:t>Gözetim</a:t>
            </a:r>
          </a:p>
          <a:p>
            <a:pPr lvl="1" fontAlgn="auto">
              <a:spcAft>
                <a:spcPts val="0"/>
              </a:spcAft>
              <a:buFont typeface="Arial" pitchFamily="34" charset="0"/>
              <a:buChar char="–"/>
              <a:defRPr/>
            </a:pPr>
            <a:r>
              <a:rPr lang="tr-TR" smtClean="0"/>
              <a:t>Mâlî sorumluluk</a:t>
            </a:r>
          </a:p>
          <a:p>
            <a:pPr lvl="1" fontAlgn="auto">
              <a:spcAft>
                <a:spcPts val="0"/>
              </a:spcAft>
              <a:buFont typeface="Arial" pitchFamily="34" charset="0"/>
              <a:buChar char="–"/>
              <a:defRPr/>
            </a:pPr>
            <a:r>
              <a:rPr lang="tr-TR" smtClean="0"/>
              <a:t>Çalışma koşulları</a:t>
            </a:r>
          </a:p>
          <a:p>
            <a:pPr lvl="1" fontAlgn="auto">
              <a:spcAft>
                <a:spcPts val="0"/>
              </a:spcAft>
              <a:buFont typeface="Arial" pitchFamily="34" charset="0"/>
              <a:buChar char="–"/>
              <a:defRPr/>
            </a:pPr>
            <a:r>
              <a:rPr lang="tr-TR" smtClean="0"/>
              <a:t>Risk</a:t>
            </a:r>
          </a:p>
          <a:p>
            <a:pPr lvl="1" fontAlgn="auto">
              <a:spcAft>
                <a:spcPts val="0"/>
              </a:spcAft>
              <a:buFont typeface="Arial" pitchFamily="34" charset="0"/>
              <a:buChar char="–"/>
              <a:defRPr/>
            </a:pPr>
            <a:r>
              <a:rPr lang="tr-TR" smtClean="0"/>
              <a:t>Kişisel nitelikler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Başlık"/>
          <p:cNvSpPr>
            <a:spLocks noGrp="1"/>
          </p:cNvSpPr>
          <p:nvPr>
            <p:ph type="title"/>
          </p:nvPr>
        </p:nvSpPr>
        <p:spPr/>
        <p:txBody>
          <a:bodyPr/>
          <a:lstStyle/>
          <a:p>
            <a:r>
              <a:rPr lang="tr-TR" smtClean="0"/>
              <a:t>İş Gerekleri</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İşlerin başarılması için gerekli niteliklerin saptandığı çizelgedir.</a:t>
            </a:r>
          </a:p>
          <a:p>
            <a:pPr fontAlgn="auto">
              <a:spcAft>
                <a:spcPts val="0"/>
              </a:spcAft>
              <a:buFont typeface="Arial" pitchFamily="34" charset="0"/>
              <a:buChar char="•"/>
              <a:defRPr/>
            </a:pPr>
            <a:r>
              <a:rPr lang="tr-TR" smtClean="0"/>
              <a:t>İş gerekleri formunda başlıca şu bilgiler yer alır:</a:t>
            </a:r>
          </a:p>
          <a:p>
            <a:pPr lvl="1" fontAlgn="auto">
              <a:spcAft>
                <a:spcPts val="0"/>
              </a:spcAft>
              <a:buFont typeface="Arial" pitchFamily="34" charset="0"/>
              <a:buChar char="–"/>
              <a:defRPr/>
            </a:pPr>
            <a:r>
              <a:rPr lang="tr-TR" smtClean="0"/>
              <a:t>İşin kimliği</a:t>
            </a:r>
          </a:p>
          <a:p>
            <a:pPr lvl="1" fontAlgn="auto">
              <a:spcAft>
                <a:spcPts val="0"/>
              </a:spcAft>
              <a:buFont typeface="Arial" pitchFamily="34" charset="0"/>
              <a:buChar char="–"/>
              <a:defRPr/>
            </a:pPr>
            <a:r>
              <a:rPr lang="tr-TR" smtClean="0"/>
              <a:t>İş gerekleri</a:t>
            </a:r>
          </a:p>
          <a:p>
            <a:pPr lvl="2" fontAlgn="auto">
              <a:spcAft>
                <a:spcPts val="0"/>
              </a:spcAft>
              <a:buFont typeface="Arial" pitchFamily="34" charset="0"/>
              <a:buChar char="•"/>
              <a:defRPr/>
            </a:pPr>
            <a:r>
              <a:rPr lang="tr-TR" smtClean="0"/>
              <a:t>Beceri gerekleri</a:t>
            </a:r>
          </a:p>
          <a:p>
            <a:pPr lvl="2" fontAlgn="auto">
              <a:spcAft>
                <a:spcPts val="0"/>
              </a:spcAft>
              <a:buFont typeface="Arial" pitchFamily="34" charset="0"/>
              <a:buChar char="•"/>
              <a:defRPr/>
            </a:pPr>
            <a:r>
              <a:rPr lang="tr-TR" smtClean="0"/>
              <a:t>Çaba gerekleri</a:t>
            </a:r>
          </a:p>
          <a:p>
            <a:pPr lvl="1" fontAlgn="auto">
              <a:spcAft>
                <a:spcPts val="0"/>
              </a:spcAft>
              <a:buFont typeface="Arial" pitchFamily="34" charset="0"/>
              <a:buChar char="–"/>
              <a:defRPr/>
            </a:pPr>
            <a:r>
              <a:rPr lang="tr-TR" smtClean="0"/>
              <a:t>Sorumluluk</a:t>
            </a:r>
          </a:p>
          <a:p>
            <a:pPr lvl="1" fontAlgn="auto">
              <a:spcAft>
                <a:spcPts val="0"/>
              </a:spcAft>
              <a:buFont typeface="Arial" pitchFamily="34" charset="0"/>
              <a:buChar char="–"/>
              <a:defRPr/>
            </a:pPr>
            <a:r>
              <a:rPr lang="tr-TR" smtClean="0"/>
              <a:t>Çalışma koşulları</a:t>
            </a:r>
          </a:p>
          <a:p>
            <a:pPr lvl="1" fontAlgn="auto">
              <a:spcAft>
                <a:spcPts val="0"/>
              </a:spcAft>
              <a:buFont typeface="Arial" pitchFamily="34" charset="0"/>
              <a:buChar char="–"/>
              <a:defRPr/>
            </a:pPr>
            <a:r>
              <a:rPr lang="tr-TR" smtClean="0"/>
              <a:t>Yaş, cinsiyet, askerlik gibi diğer konular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Başlık"/>
          <p:cNvSpPr>
            <a:spLocks noGrp="1"/>
          </p:cNvSpPr>
          <p:nvPr>
            <p:ph type="title"/>
          </p:nvPr>
        </p:nvSpPr>
        <p:spPr/>
        <p:txBody>
          <a:bodyPr/>
          <a:lstStyle/>
          <a:p>
            <a:r>
              <a:rPr lang="tr-TR" smtClean="0"/>
              <a:t>İş Etüdü</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tr-TR" smtClean="0"/>
              <a:t>İşin en iyi yapılış biçimi ve tamamlanma süresini saptamak için iş sistemleri üzerinde yapılan çalışmalardır.</a:t>
            </a:r>
          </a:p>
          <a:p>
            <a:pPr fontAlgn="auto">
              <a:spcAft>
                <a:spcPts val="0"/>
              </a:spcAft>
              <a:buFont typeface="Arial" pitchFamily="34" charset="0"/>
              <a:buChar char="•"/>
              <a:defRPr/>
            </a:pPr>
            <a:r>
              <a:rPr lang="tr-TR" smtClean="0"/>
              <a:t>Hareket etüdü ve iş ölçümü olmak üzere başlıca iki teknikten oluşur.</a:t>
            </a:r>
          </a:p>
          <a:p>
            <a:pPr fontAlgn="auto">
              <a:spcAft>
                <a:spcPts val="0"/>
              </a:spcAft>
              <a:buFont typeface="Arial" pitchFamily="34" charset="0"/>
              <a:buChar char="•"/>
              <a:defRPr/>
            </a:pPr>
            <a:r>
              <a:rPr lang="tr-TR" smtClean="0"/>
              <a:t>Hareket etüdü, işin en kısa yoldan en kolay şekilde ve en az yorgunlukla nasıl yapılabileceğini inceler</a:t>
            </a:r>
          </a:p>
          <a:p>
            <a:pPr fontAlgn="auto">
              <a:spcAft>
                <a:spcPts val="0"/>
              </a:spcAft>
              <a:buFont typeface="Arial" pitchFamily="34" charset="0"/>
              <a:buChar char="•"/>
              <a:defRPr/>
            </a:pPr>
            <a:r>
              <a:rPr lang="tr-TR" smtClean="0"/>
              <a:t>İş ölçümü, işin yapılışı için gerekli zaman standartlarını belirlemeyi amaçlar. İş ölçümü, iş tanımları ve iş gereklerine göre işe uygun bir insanın normal koşullar altında ve normal bir çalışma temposu ile belirli bir işi tamamlayabilmesi için gereken zamanın belirlenmesidir.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p:txBody>
          <a:bodyPr/>
          <a:lstStyle/>
          <a:p>
            <a:r>
              <a:rPr lang="tr-TR" smtClean="0"/>
              <a:t>İş Tasarımı</a:t>
            </a:r>
          </a:p>
        </p:txBody>
      </p:sp>
      <p:sp>
        <p:nvSpPr>
          <p:cNvPr id="3" name="2 İçerik Yer Tutucusu"/>
          <p:cNvSpPr>
            <a:spLocks noGrp="1"/>
          </p:cNvSpPr>
          <p:nvPr>
            <p:ph idx="1"/>
          </p:nvPr>
        </p:nvSpPr>
        <p:spPr/>
        <p:txBody>
          <a:bodyPr/>
          <a:lstStyle/>
          <a:p>
            <a:r>
              <a:rPr lang="tr-TR" smtClean="0"/>
              <a:t>İşin içeriğinin, işe ilişkin ödüllerin ve işin niteliklerinin çeşitli şekillerde düzenlenmesidir. Başlıca uygulamalar; iş basitleştirme, iş genişletme, iş rotasyonu, iş zenginleştirme ve kalite çemberleridir.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p:txBody>
          <a:bodyPr/>
          <a:lstStyle/>
          <a:p>
            <a:r>
              <a:rPr lang="tr-TR" smtClean="0"/>
              <a:t>İş Basitleştirmesi </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İş basitleştirmesi, işin yalnızca birkaç işlevden oluşan en küçük parçalara ayrılmasıdır.</a:t>
            </a:r>
          </a:p>
          <a:p>
            <a:pPr fontAlgn="auto">
              <a:spcAft>
                <a:spcPts val="0"/>
              </a:spcAft>
              <a:buFont typeface="Arial" pitchFamily="34" charset="0"/>
              <a:buChar char="•"/>
              <a:defRPr/>
            </a:pPr>
            <a:r>
              <a:rPr lang="tr-TR" smtClean="0"/>
              <a:t>Yararları;</a:t>
            </a:r>
          </a:p>
          <a:p>
            <a:pPr fontAlgn="auto">
              <a:spcAft>
                <a:spcPts val="0"/>
              </a:spcAft>
              <a:buFont typeface="Arial" pitchFamily="34" charset="0"/>
              <a:buChar char="•"/>
              <a:defRPr/>
            </a:pPr>
            <a:r>
              <a:rPr lang="tr-TR" smtClean="0"/>
              <a:t>Uzmanlaşma mümkün olur</a:t>
            </a:r>
          </a:p>
          <a:p>
            <a:pPr fontAlgn="auto">
              <a:spcAft>
                <a:spcPts val="0"/>
              </a:spcAft>
              <a:buFont typeface="Arial" pitchFamily="34" charset="0"/>
              <a:buChar char="•"/>
              <a:defRPr/>
            </a:pPr>
            <a:r>
              <a:rPr lang="tr-TR" smtClean="0"/>
              <a:t>Sürekli aynı iş yapıldığından verimlilik artar</a:t>
            </a:r>
          </a:p>
          <a:p>
            <a:pPr fontAlgn="auto">
              <a:spcAft>
                <a:spcPts val="0"/>
              </a:spcAft>
              <a:buFont typeface="Arial" pitchFamily="34" charset="0"/>
              <a:buChar char="•"/>
              <a:defRPr/>
            </a:pPr>
            <a:r>
              <a:rPr lang="tr-TR" smtClean="0"/>
              <a:t>Sakıncalı yönleri;</a:t>
            </a:r>
          </a:p>
          <a:p>
            <a:pPr fontAlgn="auto">
              <a:spcAft>
                <a:spcPts val="0"/>
              </a:spcAft>
              <a:buFont typeface="Arial" pitchFamily="34" charset="0"/>
              <a:buChar char="•"/>
              <a:defRPr/>
            </a:pPr>
            <a:r>
              <a:rPr lang="tr-TR" smtClean="0"/>
              <a:t>Çalışan üzerinde bıkkınlık oluşturabilir</a:t>
            </a:r>
          </a:p>
          <a:p>
            <a:pPr fontAlgn="auto">
              <a:spcAft>
                <a:spcPts val="0"/>
              </a:spcAft>
              <a:buFont typeface="Arial" pitchFamily="34" charset="0"/>
              <a:buChar char="•"/>
              <a:defRPr/>
            </a:pPr>
            <a:r>
              <a:rPr lang="tr-TR" smtClean="0"/>
              <a:t>Çalışan işin bütününü göremediğinden motivasyonu azalabilir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p:txBody>
          <a:bodyPr/>
          <a:lstStyle/>
          <a:p>
            <a:r>
              <a:rPr lang="tr-TR" smtClean="0"/>
              <a:t>İş Rotasyonu</a:t>
            </a:r>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smtClean="0"/>
              <a:t>İşgörenin basitleştirilmiş çeşitli işlerde sırayla çalıştırılmasıdır. Bir banka çalışanının sırayla mevduat, krediler, kambiyo, leasing servislerinde çalıştırılmasında olduğu gibi. </a:t>
            </a:r>
          </a:p>
          <a:p>
            <a:pPr fontAlgn="auto">
              <a:spcAft>
                <a:spcPts val="0"/>
              </a:spcAft>
              <a:buFont typeface="Arial" pitchFamily="34" charset="0"/>
              <a:buChar char="•"/>
              <a:defRPr/>
            </a:pPr>
            <a:r>
              <a:rPr lang="tr-TR" smtClean="0"/>
              <a:t>Yararları; </a:t>
            </a:r>
          </a:p>
          <a:p>
            <a:pPr fontAlgn="auto">
              <a:spcAft>
                <a:spcPts val="0"/>
              </a:spcAft>
              <a:buFont typeface="Arial" pitchFamily="34" charset="0"/>
              <a:buChar char="•"/>
              <a:defRPr/>
            </a:pPr>
            <a:r>
              <a:rPr lang="tr-TR" smtClean="0"/>
              <a:t>Monotonluğu, dolayısıyla can sıkıntısını giderir</a:t>
            </a:r>
          </a:p>
          <a:p>
            <a:pPr fontAlgn="auto">
              <a:spcAft>
                <a:spcPts val="0"/>
              </a:spcAft>
              <a:buFont typeface="Arial" pitchFamily="34" charset="0"/>
              <a:buChar char="•"/>
              <a:defRPr/>
            </a:pPr>
            <a:r>
              <a:rPr lang="tr-TR" smtClean="0"/>
              <a:t>İşin bütününü görme imkânı bulduğundan işini önemser</a:t>
            </a:r>
          </a:p>
          <a:p>
            <a:pPr fontAlgn="auto">
              <a:spcAft>
                <a:spcPts val="0"/>
              </a:spcAft>
              <a:buFont typeface="Arial" pitchFamily="34" charset="0"/>
              <a:buChar char="•"/>
              <a:defRPr/>
            </a:pPr>
            <a:r>
              <a:rPr lang="tr-TR" smtClean="0"/>
              <a:t>Hastalık, işten ayrılma, emeklilik gibi nedenlerle işten ayrılanların yerini diğerleri doldurabilir</a:t>
            </a:r>
          </a:p>
          <a:p>
            <a:pPr fontAlgn="auto">
              <a:spcAft>
                <a:spcPts val="0"/>
              </a:spcAft>
              <a:buFont typeface="Arial" pitchFamily="34" charset="0"/>
              <a:buChar char="•"/>
              <a:defRPr/>
            </a:pPr>
            <a:r>
              <a:rPr lang="tr-TR" smtClean="0"/>
              <a:t>İşgörenin daha başarılı olabileceği işi yapması mümkün olur</a:t>
            </a:r>
          </a:p>
          <a:p>
            <a:pPr fontAlgn="auto">
              <a:spcAft>
                <a:spcPts val="0"/>
              </a:spcAft>
              <a:buFont typeface="Arial" pitchFamily="34" charset="0"/>
              <a:buChar char="•"/>
              <a:defRPr/>
            </a:pP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Başlık"/>
          <p:cNvSpPr>
            <a:spLocks noGrp="1"/>
          </p:cNvSpPr>
          <p:nvPr>
            <p:ph type="title"/>
          </p:nvPr>
        </p:nvSpPr>
        <p:spPr/>
        <p:txBody>
          <a:bodyPr/>
          <a:lstStyle/>
          <a:p>
            <a:r>
              <a:rPr lang="tr-TR" smtClean="0"/>
              <a:t>İş Genişletmesi</a:t>
            </a:r>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İş basitleştirmenin tersine, işe ilişkin farklı birkaç görevin bir araya getirilmesidir. Bir diktilografın aynı zamanda faks ve fotokopi çekmek, misafir karşılamak gibi görevleri de yerine getirmesidir.</a:t>
            </a:r>
          </a:p>
          <a:p>
            <a:pPr fontAlgn="auto">
              <a:spcAft>
                <a:spcPts val="0"/>
              </a:spcAft>
              <a:buFont typeface="Arial" pitchFamily="34" charset="0"/>
              <a:buChar char="•"/>
              <a:defRPr/>
            </a:pPr>
            <a:r>
              <a:rPr lang="tr-TR" smtClean="0"/>
              <a:t>Yararları; </a:t>
            </a:r>
          </a:p>
          <a:p>
            <a:pPr fontAlgn="auto">
              <a:spcAft>
                <a:spcPts val="0"/>
              </a:spcAft>
              <a:buFont typeface="Arial" pitchFamily="34" charset="0"/>
              <a:buChar char="•"/>
              <a:defRPr/>
            </a:pPr>
            <a:r>
              <a:rPr lang="tr-TR" smtClean="0"/>
              <a:t>Monotonluğu giderir</a:t>
            </a:r>
          </a:p>
          <a:p>
            <a:pPr fontAlgn="auto">
              <a:spcAft>
                <a:spcPts val="0"/>
              </a:spcAft>
              <a:buFont typeface="Arial" pitchFamily="34" charset="0"/>
              <a:buChar char="•"/>
              <a:defRPr/>
            </a:pPr>
            <a:r>
              <a:rPr lang="tr-TR" smtClean="0"/>
              <a:t>İşgücünden tasarruf sağlar</a:t>
            </a:r>
          </a:p>
          <a:p>
            <a:pPr fontAlgn="auto">
              <a:spcAft>
                <a:spcPts val="0"/>
              </a:spcAft>
              <a:buFont typeface="Arial" pitchFamily="34" charset="0"/>
              <a:buChar char="•"/>
              <a:defRPr/>
            </a:pPr>
            <a:r>
              <a:rPr lang="tr-TR" smtClean="0"/>
              <a:t>Sakıncalı yönü;</a:t>
            </a:r>
          </a:p>
          <a:p>
            <a:pPr fontAlgn="auto">
              <a:spcAft>
                <a:spcPts val="0"/>
              </a:spcAft>
              <a:buFont typeface="Arial" pitchFamily="34" charset="0"/>
              <a:buChar char="•"/>
              <a:defRPr/>
            </a:pPr>
            <a:r>
              <a:rPr lang="tr-TR" smtClean="0"/>
              <a:t>Aşırı yüklemede stres ve yorgunluk, beraberinde verimlilikte ve motivasyonda azalma görülebilir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p:txBody>
          <a:bodyPr/>
          <a:lstStyle/>
          <a:p>
            <a:r>
              <a:rPr lang="tr-TR" smtClean="0"/>
              <a:t>İş Zenginleştirmesi</a:t>
            </a:r>
          </a:p>
        </p:txBody>
      </p:sp>
      <p:sp>
        <p:nvSpPr>
          <p:cNvPr id="3" name="2 İçerik Yer Tutucusu"/>
          <p:cNvSpPr>
            <a:spLocks noGrp="1"/>
          </p:cNvSpPr>
          <p:nvPr>
            <p:ph idx="1"/>
          </p:nvPr>
        </p:nvSpPr>
        <p:spPr/>
        <p:txBody>
          <a:bodyPr rtlCol="0">
            <a:normAutofit fontScale="92500"/>
          </a:bodyPr>
          <a:lstStyle/>
          <a:p>
            <a:pPr fontAlgn="auto">
              <a:spcAft>
                <a:spcPts val="0"/>
              </a:spcAft>
              <a:buFont typeface="Arial" pitchFamily="34" charset="0"/>
              <a:buChar char="•"/>
              <a:defRPr/>
            </a:pPr>
            <a:r>
              <a:rPr lang="tr-TR" smtClean="0"/>
              <a:t>İşgörene kendi işi ile ilgili olarak plânlama, örgütleme, denetleme yapabilmesi konusunda yetki ve sorumluluk verilmesidir. </a:t>
            </a:r>
          </a:p>
          <a:p>
            <a:pPr fontAlgn="auto">
              <a:spcAft>
                <a:spcPts val="0"/>
              </a:spcAft>
              <a:buFont typeface="Arial" pitchFamily="34" charset="0"/>
              <a:buChar char="•"/>
              <a:defRPr/>
            </a:pPr>
            <a:r>
              <a:rPr lang="tr-TR" smtClean="0"/>
              <a:t>Yatay ve dikey iş zenginleştirmesi sözkonusudur.</a:t>
            </a:r>
          </a:p>
          <a:p>
            <a:pPr fontAlgn="auto">
              <a:spcAft>
                <a:spcPts val="0"/>
              </a:spcAft>
              <a:buFont typeface="Arial" pitchFamily="34" charset="0"/>
              <a:buChar char="•"/>
              <a:defRPr/>
            </a:pPr>
            <a:r>
              <a:rPr lang="tr-TR" smtClean="0"/>
              <a:t>Daktilografın kâğıdı seçmesi, amirine imzalatması, postaya vermesi yatay iş zenginleştirmesine örnek verilebilir.</a:t>
            </a:r>
          </a:p>
          <a:p>
            <a:pPr fontAlgn="auto">
              <a:spcAft>
                <a:spcPts val="0"/>
              </a:spcAft>
              <a:buFont typeface="Arial" pitchFamily="34" charset="0"/>
              <a:buChar char="•"/>
              <a:defRPr/>
            </a:pPr>
            <a:r>
              <a:rPr lang="tr-TR" smtClean="0"/>
              <a:t>Daktilografın yazacağı iş mektubunun tasarımını kendisinin yapması dikey iş zenginleştirmesidir. </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p:txBody>
          <a:bodyPr/>
          <a:lstStyle/>
          <a:p>
            <a:r>
              <a:rPr lang="tr-TR" smtClean="0"/>
              <a:t>Kalite Çemberleri</a:t>
            </a:r>
          </a:p>
        </p:txBody>
      </p:sp>
      <p:sp>
        <p:nvSpPr>
          <p:cNvPr id="3" name="2 İçerik Yer Tutucusu"/>
          <p:cNvSpPr>
            <a:spLocks noGrp="1"/>
          </p:cNvSpPr>
          <p:nvPr>
            <p:ph idx="1"/>
          </p:nvPr>
        </p:nvSpPr>
        <p:spPr/>
        <p:txBody>
          <a:bodyPr/>
          <a:lstStyle/>
          <a:p>
            <a:r>
              <a:rPr lang="tr-TR" smtClean="0"/>
              <a:t>Örgütteki sorunları saptayan ve çözüm önerileri geliştiren çeşitli düzeylerde çalışanlardan oluşan gönüllü iş gruplarının adıdır. Kalite çemberleri (QC; Quality Circles), bireyin örgütsel sorunların çözümüne daha fazla katılımına imkân sağlamaktadır.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İNSAN KAYNAĞINI BULMA VE SEÇME</a:t>
            </a:r>
            <a:endParaRPr lang="tr-TR"/>
          </a:p>
        </p:txBody>
      </p:sp>
      <p:sp>
        <p:nvSpPr>
          <p:cNvPr id="3" name="2 İçerik Yer Tutucusu"/>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smtClean="0"/>
              <a:t>ÖRGÜT İÇİ KAYNAKLAR</a:t>
            </a:r>
          </a:p>
          <a:p>
            <a:pPr fontAlgn="auto">
              <a:spcAft>
                <a:spcPts val="0"/>
              </a:spcAft>
              <a:buFont typeface="Arial" pitchFamily="34" charset="0"/>
              <a:buChar char="•"/>
              <a:defRPr/>
            </a:pPr>
            <a:r>
              <a:rPr lang="tr-TR" smtClean="0"/>
              <a:t>Mevcut insan kaynağından yararlanmadır. Terfi (yükselme) ve istihdam güvenliği (security of employment) imkânı sağladığından iş motivasyonunu arttırmaktadır.</a:t>
            </a:r>
          </a:p>
          <a:p>
            <a:pPr fontAlgn="auto">
              <a:spcAft>
                <a:spcPts val="0"/>
              </a:spcAft>
              <a:buFont typeface="Arial" pitchFamily="34" charset="0"/>
              <a:buChar char="•"/>
              <a:defRPr/>
            </a:pPr>
            <a:r>
              <a:rPr lang="tr-TR" smtClean="0"/>
              <a:t>ÖRGÜT DIŞI KAYNAKLAR</a:t>
            </a:r>
          </a:p>
          <a:p>
            <a:pPr fontAlgn="auto">
              <a:spcAft>
                <a:spcPts val="0"/>
              </a:spcAft>
              <a:buFont typeface="Arial" pitchFamily="34" charset="0"/>
              <a:buChar char="•"/>
              <a:defRPr/>
            </a:pPr>
            <a:r>
              <a:rPr lang="tr-TR" smtClean="0"/>
              <a:t>Yeni fikir ve yöntemlerin kazanılmasında önemlidir.</a:t>
            </a:r>
          </a:p>
          <a:p>
            <a:pPr fontAlgn="auto">
              <a:spcAft>
                <a:spcPts val="0"/>
              </a:spcAft>
              <a:buFont typeface="Arial" pitchFamily="34" charset="0"/>
              <a:buChar char="•"/>
              <a:defRPr/>
            </a:pPr>
            <a:r>
              <a:rPr lang="tr-TR" smtClean="0"/>
              <a:t>Başlıca kaynaklar;</a:t>
            </a:r>
          </a:p>
          <a:p>
            <a:pPr fontAlgn="auto">
              <a:spcAft>
                <a:spcPts val="0"/>
              </a:spcAft>
              <a:buFont typeface="Arial" pitchFamily="34" charset="0"/>
              <a:buChar char="•"/>
              <a:defRPr/>
            </a:pPr>
            <a:r>
              <a:rPr lang="tr-TR" smtClean="0"/>
              <a:t>Üniversiteler</a:t>
            </a:r>
          </a:p>
          <a:p>
            <a:pPr fontAlgn="auto">
              <a:spcAft>
                <a:spcPts val="0"/>
              </a:spcAft>
              <a:buFont typeface="Arial" pitchFamily="34" charset="0"/>
              <a:buChar char="•"/>
              <a:defRPr/>
            </a:pPr>
            <a:r>
              <a:rPr lang="tr-TR" smtClean="0"/>
              <a:t>Diğer eğitim kurumları</a:t>
            </a:r>
          </a:p>
          <a:p>
            <a:pPr fontAlgn="auto">
              <a:spcAft>
                <a:spcPts val="0"/>
              </a:spcAft>
              <a:buFont typeface="Arial" pitchFamily="34" charset="0"/>
              <a:buChar char="•"/>
              <a:defRPr/>
            </a:pPr>
            <a:r>
              <a:rPr lang="tr-TR" smtClean="0"/>
              <a:t>Resmî ve özel iş bulma kurumları (secret cv, kariyer net, Türk İş Kurumu gibi)</a:t>
            </a:r>
          </a:p>
          <a:p>
            <a:pPr fontAlgn="auto">
              <a:spcAft>
                <a:spcPts val="0"/>
              </a:spcAft>
              <a:buFont typeface="Arial" pitchFamily="34" charset="0"/>
              <a:buChar char="•"/>
              <a:defRPr/>
            </a:pPr>
            <a:r>
              <a:rPr lang="tr-TR" smtClean="0"/>
              <a:t>Meslek birlikleri</a:t>
            </a:r>
          </a:p>
          <a:p>
            <a:pPr fontAlgn="auto">
              <a:spcAft>
                <a:spcPts val="0"/>
              </a:spcAft>
              <a:buFont typeface="Arial" pitchFamily="34" charset="0"/>
              <a:buChar char="•"/>
              <a:defRPr/>
            </a:pPr>
            <a:r>
              <a:rPr lang="tr-TR" smtClean="0"/>
              <a:t>Kitle iletişim araçları</a:t>
            </a:r>
          </a:p>
          <a:p>
            <a:pPr fontAlgn="auto">
              <a:spcAft>
                <a:spcPts val="0"/>
              </a:spcAft>
              <a:buFont typeface="Arial" pitchFamily="34" charset="0"/>
              <a:buChar char="•"/>
              <a:defRPr/>
            </a:pP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PERSONEL YÖNETİMİ VE İKY</a:t>
            </a:r>
          </a:p>
        </p:txBody>
      </p:sp>
      <p:sp>
        <p:nvSpPr>
          <p:cNvPr id="3" name="2 İçerik Yer Tutucusu"/>
          <p:cNvSpPr>
            <a:spLocks noGrp="1"/>
          </p:cNvSpPr>
          <p:nvPr>
            <p:ph idx="1"/>
          </p:nvPr>
        </p:nvSpPr>
        <p:spPr/>
        <p:txBody>
          <a:bodyPr/>
          <a:lstStyle/>
          <a:p>
            <a:r>
              <a:rPr lang="tr-TR" smtClean="0"/>
              <a:t>PY, personelin ücreti, yan ödemeleri, sigorta kesenekleri gibi muhasebe kayıtları ile aldığı izinler, raporlu gün sayıları, işe devamsızlık ve geç gelme gibi konularda kayıt tutmaktan ibaret iken, aynı zamanda çalışanı bir “maliyet” unsuru görürken, </a:t>
            </a:r>
          </a:p>
          <a:p>
            <a:r>
              <a:rPr lang="tr-TR" smtClean="0"/>
              <a:t>İKY çalışanı değerlendirilmesi ve geliştirilmesi gereken bir “kaynak” olarak görmektedir.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a:lstStyle/>
          <a:p>
            <a:r>
              <a:rPr lang="tr-TR" smtClean="0"/>
              <a:t>İK’nı seçme, işe başvuran adaylar arasından açık işin gerektirdiği niteliklere en uygun olanının belirlenmesidir. Bunun için bazı oranlar kullanılır.</a:t>
            </a:r>
          </a:p>
          <a:p>
            <a:pPr>
              <a:buFont typeface="Arial" charset="0"/>
              <a:buNone/>
            </a:pPr>
            <a:endParaRPr lang="tr-TR" sz="2400" smtClean="0"/>
          </a:p>
          <a:p>
            <a:pPr>
              <a:buFont typeface="Arial" charset="0"/>
              <a:buNone/>
            </a:pPr>
            <a:r>
              <a:rPr lang="tr-TR" sz="2400" smtClean="0"/>
              <a:t>			Gerekli nitelikleri taşıyan aday sayısı</a:t>
            </a:r>
          </a:p>
          <a:p>
            <a:pPr>
              <a:buFont typeface="Arial" charset="0"/>
              <a:buNone/>
            </a:pPr>
            <a:r>
              <a:rPr lang="tr-TR" sz="2400" smtClean="0"/>
              <a:t>Baz Oran =</a:t>
            </a:r>
          </a:p>
          <a:p>
            <a:pPr>
              <a:buFont typeface="Arial" charset="0"/>
              <a:buNone/>
            </a:pPr>
            <a:r>
              <a:rPr lang="tr-TR" sz="2400" smtClean="0"/>
              <a:t>				Başvuran aday sayısı</a:t>
            </a:r>
          </a:p>
        </p:txBody>
      </p:sp>
      <p:cxnSp>
        <p:nvCxnSpPr>
          <p:cNvPr id="5" name="4 Düz Bağlayıcı"/>
          <p:cNvCxnSpPr/>
          <p:nvPr/>
        </p:nvCxnSpPr>
        <p:spPr>
          <a:xfrm flipV="1">
            <a:off x="2051050" y="4652963"/>
            <a:ext cx="5113338" cy="7143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a:lstStyle/>
          <a:p>
            <a:r>
              <a:rPr lang="tr-TR" smtClean="0"/>
              <a:t>Seçme oranı</a:t>
            </a:r>
          </a:p>
          <a:p>
            <a:endParaRPr lang="tr-TR" smtClean="0"/>
          </a:p>
          <a:p>
            <a:pPr>
              <a:buFont typeface="Arial" charset="0"/>
              <a:buNone/>
            </a:pPr>
            <a:endParaRPr lang="tr-TR" sz="2400" smtClean="0"/>
          </a:p>
          <a:p>
            <a:pPr>
              <a:buFont typeface="Arial" charset="0"/>
              <a:buNone/>
            </a:pPr>
            <a:r>
              <a:rPr lang="tr-TR" sz="2400" smtClean="0"/>
              <a:t>			     Seçilen aday sayısı</a:t>
            </a:r>
          </a:p>
          <a:p>
            <a:pPr>
              <a:buFont typeface="Arial" charset="0"/>
              <a:buNone/>
            </a:pPr>
            <a:r>
              <a:rPr lang="tr-TR" sz="2400" smtClean="0"/>
              <a:t>Seçme Oranı =</a:t>
            </a:r>
          </a:p>
          <a:p>
            <a:pPr>
              <a:buFont typeface="Arial" charset="0"/>
              <a:buNone/>
            </a:pPr>
            <a:r>
              <a:rPr lang="tr-TR" sz="2400" smtClean="0"/>
              <a:t>			    Başvuran aday sayısı</a:t>
            </a:r>
          </a:p>
          <a:p>
            <a:pPr>
              <a:buFont typeface="Arial" charset="0"/>
              <a:buNone/>
            </a:pPr>
            <a:endParaRPr lang="tr-TR" sz="2400" smtClean="0"/>
          </a:p>
        </p:txBody>
      </p:sp>
      <p:cxnSp>
        <p:nvCxnSpPr>
          <p:cNvPr id="5" name="4 Düz Bağlayıcı"/>
          <p:cNvCxnSpPr/>
          <p:nvPr/>
        </p:nvCxnSpPr>
        <p:spPr>
          <a:xfrm>
            <a:off x="2484438" y="3860800"/>
            <a:ext cx="28797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smtClean="0"/>
              <a:t>Başvuru formuna ek olarak özgeçmiş, referans mektubu ve bonservis mektubu da istenebilir. </a:t>
            </a:r>
          </a:p>
          <a:p>
            <a:pPr fontAlgn="auto">
              <a:spcAft>
                <a:spcPts val="0"/>
              </a:spcAft>
              <a:buFont typeface="Arial" pitchFamily="34" charset="0"/>
              <a:buChar char="•"/>
              <a:defRPr/>
            </a:pPr>
            <a:r>
              <a:rPr lang="tr-TR" smtClean="0"/>
              <a:t>Özgeçmiş, bireyin kendisi tarafından hazırlanan, eğitimi, deneyimi, çalıştığı yerler gibi geçmişteki iş yaşamı ve sahip olduğu yetenekler hakkında bilgi veren bir belgedir. </a:t>
            </a:r>
          </a:p>
          <a:p>
            <a:pPr fontAlgn="auto">
              <a:spcAft>
                <a:spcPts val="0"/>
              </a:spcAft>
              <a:buFont typeface="Arial" pitchFamily="34" charset="0"/>
              <a:buChar char="•"/>
              <a:defRPr/>
            </a:pPr>
            <a:r>
              <a:rPr lang="tr-TR" smtClean="0"/>
              <a:t>Referans mektubu, adayı tanıyanların (amir, öğretim üyesi gibi) aday hakkında bilgi vermek amacıyla yazdığı mektuptur. </a:t>
            </a:r>
          </a:p>
          <a:p>
            <a:pPr fontAlgn="auto">
              <a:spcAft>
                <a:spcPts val="0"/>
              </a:spcAft>
              <a:buFont typeface="Arial" pitchFamily="34" charset="0"/>
              <a:buChar char="•"/>
              <a:defRPr/>
            </a:pPr>
            <a:r>
              <a:rPr lang="tr-TR" smtClean="0"/>
              <a:t>Bonservis, adayın daha önce çalıştığı iş yerinden ayrılırken aldığı, kendisinin çalışma niteliklerini belirten bir belgedir. </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Başlık"/>
          <p:cNvSpPr>
            <a:spLocks noGrp="1"/>
          </p:cNvSpPr>
          <p:nvPr>
            <p:ph type="title"/>
          </p:nvPr>
        </p:nvSpPr>
        <p:spPr/>
        <p:txBody>
          <a:bodyPr/>
          <a:lstStyle/>
          <a:p>
            <a:r>
              <a:rPr lang="tr-TR" smtClean="0"/>
              <a:t>İnsan Kaynaklarının Yönlendirilmesi</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Sosyalleştirme (oryantasyon); yeni işgörenin görevlerine, amirlerine, iş gruplarına, örgütün değer sistemine alıştırılmasıdır. </a:t>
            </a:r>
          </a:p>
          <a:p>
            <a:pPr fontAlgn="auto">
              <a:spcAft>
                <a:spcPts val="0"/>
              </a:spcAft>
              <a:buFont typeface="Arial" pitchFamily="34" charset="0"/>
              <a:buChar char="•"/>
              <a:defRPr/>
            </a:pPr>
            <a:r>
              <a:rPr lang="tr-TR" smtClean="0"/>
              <a:t>Sosyalleştirmenin başlıca amaçları;</a:t>
            </a:r>
          </a:p>
          <a:p>
            <a:pPr lvl="1" fontAlgn="auto">
              <a:spcAft>
                <a:spcPts val="0"/>
              </a:spcAft>
              <a:buFont typeface="Arial" pitchFamily="34" charset="0"/>
              <a:buChar char="–"/>
              <a:defRPr/>
            </a:pPr>
            <a:r>
              <a:rPr lang="tr-TR" smtClean="0"/>
              <a:t>Örgütün temel amaçlarının</a:t>
            </a:r>
          </a:p>
          <a:p>
            <a:pPr lvl="1" fontAlgn="auto">
              <a:spcAft>
                <a:spcPts val="0"/>
              </a:spcAft>
              <a:buFont typeface="Arial" pitchFamily="34" charset="0"/>
              <a:buChar char="–"/>
              <a:defRPr/>
            </a:pPr>
            <a:r>
              <a:rPr lang="tr-TR" smtClean="0"/>
              <a:t>Rol sorumluluklarının</a:t>
            </a:r>
          </a:p>
          <a:p>
            <a:pPr lvl="1" fontAlgn="auto">
              <a:spcAft>
                <a:spcPts val="0"/>
              </a:spcAft>
              <a:buFont typeface="Arial" pitchFamily="34" charset="0"/>
              <a:buChar char="–"/>
              <a:defRPr/>
            </a:pPr>
            <a:r>
              <a:rPr lang="tr-TR" smtClean="0"/>
              <a:t>İstenilen davranış kalıplarının</a:t>
            </a:r>
          </a:p>
          <a:p>
            <a:pPr lvl="1" fontAlgn="auto">
              <a:spcAft>
                <a:spcPts val="0"/>
              </a:spcAft>
              <a:buFont typeface="Arial" pitchFamily="34" charset="0"/>
              <a:buChar char="–"/>
              <a:defRPr/>
            </a:pPr>
            <a:r>
              <a:rPr lang="tr-TR" smtClean="0"/>
              <a:t>Örgütle bütünleşmeyi sağlayan kural ve ilkelerin</a:t>
            </a:r>
          </a:p>
          <a:p>
            <a:pPr lvl="1" fontAlgn="auto">
              <a:spcAft>
                <a:spcPts val="0"/>
              </a:spcAft>
              <a:buFont typeface="Arial" pitchFamily="34" charset="0"/>
              <a:buChar char="–"/>
              <a:defRPr/>
            </a:pPr>
            <a:r>
              <a:rPr lang="tr-TR" smtClean="0"/>
              <a:t>Örgütteki sembol ve seremonilerin </a:t>
            </a:r>
          </a:p>
          <a:p>
            <a:pPr lvl="1" fontAlgn="auto">
              <a:spcAft>
                <a:spcPts val="0"/>
              </a:spcAft>
              <a:buFont typeface="Arial" pitchFamily="34" charset="0"/>
              <a:buChar char="–"/>
              <a:defRPr/>
            </a:pPr>
            <a:r>
              <a:rPr lang="tr-TR" smtClean="0"/>
              <a:t>Olayların anlamlarının öğrenilmesi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p:txBody>
          <a:bodyPr/>
          <a:lstStyle/>
          <a:p>
            <a:r>
              <a:rPr lang="tr-TR" smtClean="0"/>
              <a:t>Motivasyon (Güdüleme)</a:t>
            </a:r>
          </a:p>
        </p:txBody>
      </p:sp>
      <p:sp>
        <p:nvSpPr>
          <p:cNvPr id="3" name="2 İçerik Yer Tutucusu"/>
          <p:cNvSpPr>
            <a:spLocks noGrp="1"/>
          </p:cNvSpPr>
          <p:nvPr>
            <p:ph idx="1"/>
          </p:nvPr>
        </p:nvSpPr>
        <p:spPr/>
        <p:txBody>
          <a:bodyPr/>
          <a:lstStyle/>
          <a:p>
            <a:r>
              <a:rPr lang="tr-TR" smtClean="0"/>
              <a:t>Güdüleme; işgörenleri çalışmaya isteklendirme ve örgütte verimli çalıştıkları taktirde kişisel ihtiyaçlarını en iyi şekilde tatmin edeceklerine inandırma sürecidir.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a:lstStyle/>
          <a:p>
            <a:r>
              <a:rPr lang="tr-TR" smtClean="0"/>
              <a:t>Klasik yönetim düşüncesinin temsilcilerinden Frederic Winslow Taylor, işçilerin yüksek verimliliği için parasal güdülemeyi önermiştir.</a:t>
            </a:r>
          </a:p>
          <a:p>
            <a:pPr>
              <a:buFont typeface="Arial" charset="0"/>
              <a:buNone/>
            </a:pPr>
            <a:r>
              <a:rPr lang="tr-TR" smtClean="0"/>
              <a:t>N: Standart Üretim Miktarı / Gün</a:t>
            </a:r>
          </a:p>
          <a:p>
            <a:pPr>
              <a:buFont typeface="Arial" charset="0"/>
              <a:buNone/>
            </a:pPr>
            <a:r>
              <a:rPr lang="tr-TR" smtClean="0"/>
              <a:t>n: Fiilî (Gerçekleşen) Üretim Miktarı / Gün</a:t>
            </a:r>
          </a:p>
          <a:p>
            <a:pPr>
              <a:buFont typeface="Arial" charset="0"/>
              <a:buNone/>
            </a:pPr>
            <a:r>
              <a:rPr lang="tr-TR" smtClean="0"/>
              <a:t>	K1 &gt; K2		n ≥ N → Ücret = n x K1</a:t>
            </a:r>
          </a:p>
          <a:p>
            <a:pPr>
              <a:buFont typeface="Arial" charset="0"/>
              <a:buNone/>
            </a:pPr>
            <a:r>
              <a:rPr lang="tr-TR" smtClean="0"/>
              <a:t>				n &lt; N → Ücret = n x K2</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a:lstStyle/>
          <a:p>
            <a:r>
              <a:rPr lang="tr-TR" smtClean="0"/>
              <a:t>Örnek: Ali ile Mehmet’in günlük üretim miktarları sırasıyla, 12 ve 16 adettir. Standart üretim miktarı 15 adettir. Katsayılar sırasıyla 3,5 ve 4’tür. Herbirinin hakettiği ücreti nedir?</a:t>
            </a:r>
          </a:p>
          <a:p>
            <a:r>
              <a:rPr lang="tr-TR" sz="2800" smtClean="0"/>
              <a:t>Çözüm: </a:t>
            </a:r>
          </a:p>
          <a:p>
            <a:r>
              <a:rPr lang="tr-TR" sz="2800" smtClean="0"/>
              <a:t>Ali’nin hakettiği ücret= 12 x 3,5 = 42 TL / gün</a:t>
            </a:r>
          </a:p>
          <a:p>
            <a:r>
              <a:rPr lang="tr-TR" sz="2800" smtClean="0"/>
              <a:t>Mehmet’in hakettiği ücret= 16 x 4 = 64 TL / gün</a:t>
            </a:r>
          </a:p>
          <a:p>
            <a:endParaRPr lang="tr-TR"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Başlık"/>
          <p:cNvSpPr>
            <a:spLocks noGrp="1"/>
          </p:cNvSpPr>
          <p:nvPr>
            <p:ph type="title"/>
          </p:nvPr>
        </p:nvSpPr>
        <p:spPr/>
        <p:txBody>
          <a:bodyPr/>
          <a:lstStyle/>
          <a:p>
            <a:r>
              <a:rPr lang="tr-TR" smtClean="0"/>
              <a:t>Maslow’un İhtiyaçlar Merdiveni</a:t>
            </a:r>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İnsan ihtiyaçları öncelik sırasına göre bir merdivenin basamakları gibi sıralanabilir. Bir basamaktaki ihtiyaç karşılandığında, bir sonraki basamaktaki ihtiyaçlar güdüleyici olur. </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r>
              <a:rPr lang="tr-TR" sz="1800" smtClean="0"/>
              <a:t>			    Kendini </a:t>
            </a:r>
          </a:p>
          <a:p>
            <a:pPr fontAlgn="auto">
              <a:spcAft>
                <a:spcPts val="0"/>
              </a:spcAft>
              <a:buFont typeface="Arial" pitchFamily="34" charset="0"/>
              <a:buNone/>
              <a:defRPr/>
            </a:pPr>
            <a:r>
              <a:rPr lang="tr-TR" sz="1800" smtClean="0"/>
              <a:t>			kanıtlama				bireysel gelişme</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r>
              <a:rPr lang="tr-TR" sz="1800" smtClean="0"/>
              <a:t>			Saygı ihtiyacı 			başarı duygusu, terfi</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r>
              <a:rPr lang="tr-TR" sz="1800" smtClean="0"/>
              <a:t>			Sevgi ihtiyacı			arkadaşlık</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r>
              <a:rPr lang="tr-TR" sz="1800" smtClean="0"/>
              <a:t>			Güvenlik ihtiyacı			iş güvencesi ve güvenliği</a:t>
            </a:r>
          </a:p>
          <a:p>
            <a:pPr fontAlgn="auto">
              <a:spcAft>
                <a:spcPts val="0"/>
              </a:spcAft>
              <a:buFont typeface="Arial" pitchFamily="34" charset="0"/>
              <a:buNone/>
              <a:defRPr/>
            </a:pPr>
            <a:endParaRPr lang="tr-TR" sz="1800" smtClean="0"/>
          </a:p>
          <a:p>
            <a:pPr fontAlgn="auto">
              <a:spcAft>
                <a:spcPts val="0"/>
              </a:spcAft>
              <a:buFont typeface="Arial" pitchFamily="34" charset="0"/>
              <a:buNone/>
              <a:defRPr/>
            </a:pPr>
            <a:r>
              <a:rPr lang="tr-TR" sz="1800" smtClean="0"/>
              <a:t>			Fizyolojik ihtiyaçlar			yeme-içme, ısınma</a:t>
            </a:r>
            <a:endParaRPr lang="tr-TR" sz="1800"/>
          </a:p>
        </p:txBody>
      </p:sp>
      <p:sp>
        <p:nvSpPr>
          <p:cNvPr id="4" name="3 İkizkenar Üçgen"/>
          <p:cNvSpPr/>
          <p:nvPr/>
        </p:nvSpPr>
        <p:spPr>
          <a:xfrm>
            <a:off x="827088" y="2924175"/>
            <a:ext cx="4176712" cy="3097213"/>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6" name="5 Düz Bağlayıcı"/>
          <p:cNvCxnSpPr/>
          <p:nvPr/>
        </p:nvCxnSpPr>
        <p:spPr>
          <a:xfrm>
            <a:off x="2195513" y="4005263"/>
            <a:ext cx="14398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a:off x="1763713" y="4616450"/>
            <a:ext cx="2339975" cy="36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1476375" y="5084763"/>
            <a:ext cx="29511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a:off x="1116013" y="5516563"/>
            <a:ext cx="360045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Başlık"/>
          <p:cNvSpPr>
            <a:spLocks noGrp="1"/>
          </p:cNvSpPr>
          <p:nvPr>
            <p:ph type="title"/>
          </p:nvPr>
        </p:nvSpPr>
        <p:spPr/>
        <p:txBody>
          <a:bodyPr/>
          <a:lstStyle/>
          <a:p>
            <a:r>
              <a:rPr lang="tr-TR" smtClean="0"/>
              <a:t>Herzberg’in İkili Etmen Kuramı</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İşyerinde iki tür etmen işgörenin güdülenmesini etkilemektedir; içsel ve dışsal etmenler. </a:t>
            </a:r>
          </a:p>
          <a:p>
            <a:pPr fontAlgn="auto">
              <a:spcAft>
                <a:spcPts val="0"/>
              </a:spcAft>
              <a:buFont typeface="Arial" pitchFamily="34" charset="0"/>
              <a:buChar char="•"/>
              <a:defRPr/>
            </a:pPr>
            <a:r>
              <a:rPr lang="tr-TR" smtClean="0"/>
              <a:t>Sorumluluk, otonomi (bağımsızlık), kendine saygı ve kendini kanıtlama fırsatları içsel (güdüleyici) etmenlerdir. </a:t>
            </a:r>
          </a:p>
          <a:p>
            <a:pPr fontAlgn="auto">
              <a:spcAft>
                <a:spcPts val="0"/>
              </a:spcAft>
              <a:buFont typeface="Arial" pitchFamily="34" charset="0"/>
              <a:buChar char="•"/>
              <a:defRPr/>
            </a:pPr>
            <a:r>
              <a:rPr lang="tr-TR" smtClean="0"/>
              <a:t>İşin fizyolojik, güvenlik ve sosyal ihtiyaçları karşılayan özellikleri, fizikî çalışma şartları, ücret ve diğer ödemeler dışsal (hijyen) etmenlerdir. </a:t>
            </a:r>
          </a:p>
          <a:p>
            <a:pPr fontAlgn="auto">
              <a:spcAft>
                <a:spcPts val="0"/>
              </a:spcAft>
              <a:buFont typeface="Arial" pitchFamily="34" charset="0"/>
              <a:buChar char="•"/>
              <a:defRPr/>
            </a:pPr>
            <a:r>
              <a:rPr lang="tr-TR" smtClean="0"/>
              <a:t>Hijyen etmenler tatmin ya da tatminsizlik oluştururlar, ancak güdülemede etkili değildirler.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p:nvPr>
        </p:nvSpPr>
        <p:spPr/>
        <p:txBody>
          <a:bodyPr/>
          <a:lstStyle/>
          <a:p>
            <a:r>
              <a:rPr lang="tr-TR" smtClean="0"/>
              <a:t>İçsel Etmenler</a:t>
            </a:r>
          </a:p>
        </p:txBody>
      </p:sp>
      <p:sp>
        <p:nvSpPr>
          <p:cNvPr id="3" name="2 İçerik Yer Tutucusu"/>
          <p:cNvSpPr>
            <a:spLocks noGrp="1"/>
          </p:cNvSpPr>
          <p:nvPr>
            <p:ph idx="1"/>
          </p:nvPr>
        </p:nvSpPr>
        <p:spPr/>
        <p:txBody>
          <a:bodyPr/>
          <a:lstStyle/>
          <a:p>
            <a:r>
              <a:rPr lang="tr-TR" smtClean="0"/>
              <a:t>Bir işi başarı ile tamamlamanın verdiği mutluluk, işyerinde başarıları ile tanınma, takdir edilme ve ödüllendirilme, arzu ve yeteneklerine uygun bir işte çalışma, yetki ve sorumluluğa sahip olma, terfi olanakları, kendini geliştirme olanakları, çevresine olumlu katkılarda bulunabilme başlıca içsel etmenler içinde yer alır.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İKY’NİN AMAÇLARI</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İyi yetiştirilmiş ve motive edilmiş işgörenler yoluyla işletmenin verimliliğini arttırmak</a:t>
            </a:r>
          </a:p>
          <a:p>
            <a:pPr fontAlgn="auto">
              <a:spcAft>
                <a:spcPts val="0"/>
              </a:spcAft>
              <a:buFont typeface="Arial" pitchFamily="34" charset="0"/>
              <a:buChar char="•"/>
              <a:defRPr/>
            </a:pPr>
            <a:r>
              <a:rPr lang="tr-TR" smtClean="0"/>
              <a:t>İşgücünün etkin kullanımıyla işgücü maliyetlerini azaltmak</a:t>
            </a:r>
          </a:p>
          <a:p>
            <a:pPr fontAlgn="auto">
              <a:spcAft>
                <a:spcPts val="0"/>
              </a:spcAft>
              <a:buFont typeface="Arial" pitchFamily="34" charset="0"/>
              <a:buChar char="•"/>
              <a:defRPr/>
            </a:pPr>
            <a:r>
              <a:rPr lang="tr-TR" smtClean="0"/>
              <a:t>İş yaşamının kalitesini (İYK) arttırarak işgörenin iş tatminini arttırmak, potansiyel yeteneklerini açığa çıkartmak ve işgörene kendisini kanıtlama fırsatı vermek</a:t>
            </a:r>
          </a:p>
          <a:p>
            <a:pPr fontAlgn="auto">
              <a:spcAft>
                <a:spcPts val="0"/>
              </a:spcAft>
              <a:buFont typeface="Arial" pitchFamily="34" charset="0"/>
              <a:buChar char="•"/>
              <a:defRPr/>
            </a:pPr>
            <a:r>
              <a:rPr lang="tr-TR" smtClean="0"/>
              <a:t>İşgören-işveren ilişkilerinde hukukî sorunları çözmek</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Alderfer’in VİG (Varolma, İlişki, Gelişme) Kuramı</a:t>
            </a:r>
            <a:endParaRPr lang="tr-TR"/>
          </a:p>
        </p:txBody>
      </p:sp>
      <p:sp>
        <p:nvSpPr>
          <p:cNvPr id="3" name="2 İçerik Yer Tutucusu"/>
          <p:cNvSpPr>
            <a:spLocks noGrp="1"/>
          </p:cNvSpPr>
          <p:nvPr>
            <p:ph idx="1"/>
          </p:nvPr>
        </p:nvSpPr>
        <p:spPr/>
        <p:txBody>
          <a:bodyPr/>
          <a:lstStyle/>
          <a:p>
            <a:r>
              <a:rPr lang="tr-TR" smtClean="0"/>
              <a:t>Alderfer’in varolma ihtiyacı, Maslow’un fizyolojik ve güvenlik ihtiyaçlarına karşılık gelir. İlişki ihtiyacı ise, sevgi ve ait olma ihtiyaçları ile ilgilidir. Gelişme ihtiyacı, saygı ve kendini kanıtlama ihtiyaçlarına benzer. </a:t>
            </a:r>
          </a:p>
          <a:p>
            <a:r>
              <a:rPr lang="tr-TR" smtClean="0"/>
              <a:t>Kurama göre, tatmin edilmemiş ihtiyaçlar güdüleyicidir.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Başlık"/>
          <p:cNvSpPr>
            <a:spLocks noGrp="1"/>
          </p:cNvSpPr>
          <p:nvPr>
            <p:ph type="title"/>
          </p:nvPr>
        </p:nvSpPr>
        <p:spPr/>
        <p:txBody>
          <a:bodyPr/>
          <a:lstStyle/>
          <a:p>
            <a:r>
              <a:rPr lang="tr-TR" smtClean="0"/>
              <a:t>Vroom’un Beklenti Kuramı</a:t>
            </a:r>
          </a:p>
        </p:txBody>
      </p:sp>
      <p:sp>
        <p:nvSpPr>
          <p:cNvPr id="3" name="2 İçerik Yer Tutucusu"/>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tr-TR" smtClean="0"/>
              <a:t>Kurama göre üç ana kavram güdülemede önemlidir; çekicilik, araçsallık, beklenti. </a:t>
            </a:r>
          </a:p>
          <a:p>
            <a:pPr fontAlgn="auto">
              <a:spcAft>
                <a:spcPts val="0"/>
              </a:spcAft>
              <a:buFont typeface="Arial" pitchFamily="34" charset="0"/>
              <a:buChar char="•"/>
              <a:defRPr/>
            </a:pPr>
            <a:r>
              <a:rPr lang="tr-TR" smtClean="0"/>
              <a:t>Çekicilik, bireyin belirli bir çıktıyı isteme derecesidir. </a:t>
            </a:r>
          </a:p>
          <a:p>
            <a:pPr fontAlgn="auto">
              <a:spcAft>
                <a:spcPts val="0"/>
              </a:spcAft>
              <a:buFont typeface="Arial" pitchFamily="34" charset="0"/>
              <a:buChar char="•"/>
              <a:defRPr/>
            </a:pPr>
            <a:r>
              <a:rPr lang="tr-TR" smtClean="0"/>
              <a:t>Araçsallık, ikinci düzeyde bir çıktıya ulaşabilmek için birinci düzey çıktının kullanımıdır. Örneğin, başarı gösterme (birinci düzey çıktı) terfi (ikinci düzey çıktı) için bir araç olduğu taktirde, terfi etmek isteyen işgörenler başarı göstermeye güdüleneceklerdir.</a:t>
            </a:r>
          </a:p>
          <a:p>
            <a:pPr fontAlgn="auto">
              <a:spcAft>
                <a:spcPts val="0"/>
              </a:spcAft>
              <a:buFont typeface="Arial" pitchFamily="34" charset="0"/>
              <a:buChar char="•"/>
              <a:defRPr/>
            </a:pPr>
            <a:r>
              <a:rPr lang="tr-TR" smtClean="0"/>
              <a:t>Beklenti, belirli bir çabanın belirli bir çıktıya ulaştırma olasılığıdır.  Birey, belirli bir çaba gösterdiğinde belirli bir başarıya ulaşacağına inandığında güdülenecektir.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Başlık"/>
          <p:cNvSpPr>
            <a:spLocks noGrp="1"/>
          </p:cNvSpPr>
          <p:nvPr>
            <p:ph type="title"/>
          </p:nvPr>
        </p:nvSpPr>
        <p:spPr/>
        <p:txBody>
          <a:bodyPr/>
          <a:lstStyle/>
          <a:p>
            <a:r>
              <a:rPr lang="tr-TR" smtClean="0"/>
              <a:t>Bir örnek</a:t>
            </a:r>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Meslek Yüksekokulu’nun ………. programında okuyan bir öğrencinin öğrenme ve gelişme motivasyonunun yüksek olması için;</a:t>
            </a:r>
          </a:p>
          <a:p>
            <a:pPr fontAlgn="auto">
              <a:spcAft>
                <a:spcPts val="0"/>
              </a:spcAft>
              <a:buFont typeface="Arial" pitchFamily="34" charset="0"/>
              <a:buChar char="•"/>
              <a:defRPr/>
            </a:pPr>
            <a:r>
              <a:rPr lang="tr-TR" smtClean="0"/>
              <a:t>Derslerine çalıştığında ön-lisans mezuniyet diplomasını alacağına inanması (BEKLENTİ)</a:t>
            </a:r>
          </a:p>
          <a:p>
            <a:pPr fontAlgn="auto">
              <a:spcAft>
                <a:spcPts val="0"/>
              </a:spcAft>
              <a:buFont typeface="Arial" pitchFamily="34" charset="0"/>
              <a:buChar char="•"/>
              <a:defRPr/>
            </a:pPr>
            <a:r>
              <a:rPr lang="tr-TR" smtClean="0"/>
              <a:t>Mezuniyet diplomasının iyi bir iş bulmada gerekli olması (ARAÇSALLIK)</a:t>
            </a:r>
          </a:p>
          <a:p>
            <a:pPr fontAlgn="auto">
              <a:spcAft>
                <a:spcPts val="0"/>
              </a:spcAft>
              <a:buFont typeface="Arial" pitchFamily="34" charset="0"/>
              <a:buChar char="•"/>
              <a:defRPr/>
            </a:pPr>
            <a:r>
              <a:rPr lang="tr-TR" smtClean="0"/>
              <a:t>Mezuniyet diploması almayı ve iyi bir iş bulmayı çok istemesi (ÇEKİCİLİK)</a:t>
            </a:r>
          </a:p>
          <a:p>
            <a:pPr fontAlgn="auto">
              <a:spcAft>
                <a:spcPts val="0"/>
              </a:spcAft>
              <a:buFont typeface="Arial" pitchFamily="34" charset="0"/>
              <a:buChar char="•"/>
              <a:defRPr/>
            </a:pPr>
            <a:r>
              <a:rPr lang="tr-TR" smtClean="0"/>
              <a:t>güdülenebilmesinde belirleyici etmenlerdir.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Porter ve Lawler’ın Başarı, Tatmin ve Beklenti Kuramı</a:t>
            </a:r>
            <a:endParaRPr lang="tr-TR"/>
          </a:p>
        </p:txBody>
      </p:sp>
      <p:sp>
        <p:nvSpPr>
          <p:cNvPr id="3" name="2 İçerik Yer Tutucusu"/>
          <p:cNvSpPr>
            <a:spLocks noGrp="1"/>
          </p:cNvSpPr>
          <p:nvPr>
            <p:ph idx="1"/>
          </p:nvPr>
        </p:nvSpPr>
        <p:spPr/>
        <p:txBody>
          <a:bodyPr/>
          <a:lstStyle/>
          <a:p>
            <a:r>
              <a:rPr lang="tr-TR" smtClean="0"/>
              <a:t>Porter ve Lawler, Vroom’un üç boyutlu modeline “bilgi ve yetenek”, ve “algılanan rol” boyutlarını da eklemiştir.</a:t>
            </a:r>
          </a:p>
          <a:p>
            <a:r>
              <a:rPr lang="tr-TR" smtClean="0"/>
              <a:t>Birey, gerekli bilgi ve yeteneğe sahip değilse, başarılı olamayacaktır.</a:t>
            </a:r>
          </a:p>
          <a:p>
            <a:r>
              <a:rPr lang="tr-TR" smtClean="0"/>
              <a:t>Algılanan rolden anlaşılan, bireylerin örgütün kendilerine yüklediği role uygun davranmalarıdır.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Pekiştirme Kuramları: Klasik ve İşlevsel</a:t>
            </a:r>
            <a:endParaRPr lang="tr-TR"/>
          </a:p>
        </p:txBody>
      </p:sp>
      <p:sp>
        <p:nvSpPr>
          <p:cNvPr id="3" name="2 İçerik Yer Tutucusu"/>
          <p:cNvSpPr>
            <a:spLocks noGrp="1"/>
          </p:cNvSpPr>
          <p:nvPr>
            <p:ph idx="1"/>
          </p:nvPr>
        </p:nvSpPr>
        <p:spPr/>
        <p:txBody>
          <a:bodyPr/>
          <a:lstStyle/>
          <a:p>
            <a:r>
              <a:rPr lang="tr-TR" smtClean="0"/>
              <a:t>Pavlov’un Klasik Pekiştirme Kuramı:</a:t>
            </a:r>
          </a:p>
          <a:p>
            <a:r>
              <a:rPr lang="tr-TR" smtClean="0"/>
              <a:t>Pavlov, köpeğine yiyecek verirken her defasında zil çalmış, köpeğin ağzından salya geldiğini görmüş. Daha sonra, yiyecek vermeden zil çaldığında, yine köpeğin ağzından salya geldiğini saptamıştır. Pavlov, içgüdüsel reflekslere dayanan bu davranışa “şartlı refleks” adını vermiştir.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smtClean="0"/>
              <a:t>Skinner’in İşlevsel Pekiştirme Kuramı:</a:t>
            </a:r>
          </a:p>
          <a:p>
            <a:pPr fontAlgn="auto">
              <a:spcAft>
                <a:spcPts val="0"/>
              </a:spcAft>
              <a:buFont typeface="Arial" pitchFamily="34" charset="0"/>
              <a:buChar char="•"/>
              <a:defRPr/>
            </a:pPr>
            <a:r>
              <a:rPr lang="tr-TR" smtClean="0"/>
              <a:t>Skinner, insan davranışlarının dürtülerle değil, çevre tarafından belirlendiğini ileri sürmektedir. </a:t>
            </a:r>
          </a:p>
          <a:p>
            <a:pPr fontAlgn="auto">
              <a:spcAft>
                <a:spcPts val="0"/>
              </a:spcAft>
              <a:buFont typeface="Arial" pitchFamily="34" charset="0"/>
              <a:buChar char="•"/>
              <a:defRPr/>
            </a:pPr>
            <a:r>
              <a:rPr lang="tr-TR" smtClean="0"/>
              <a:t>Davranışlar çevre tarafından benimseniyor ve ödüllendiriliyorsa, bu davranışlar tekrar edilmekte, çevrenin benimsemediği ve cezalandırdığı davranışlar tekrarlanmamaktadır. </a:t>
            </a:r>
          </a:p>
          <a:p>
            <a:pPr fontAlgn="auto">
              <a:spcAft>
                <a:spcPts val="0"/>
              </a:spcAft>
              <a:buFont typeface="Arial" pitchFamily="34" charset="0"/>
              <a:buChar char="•"/>
              <a:defRPr/>
            </a:pPr>
            <a:r>
              <a:rPr lang="tr-TR" smtClean="0"/>
              <a:t>Olumlu pekiştirme, bireyin arzulanan davranışının devamlı tekrar etmesi için teşvik edilmesidir. Yaptığı işten gurur duyma, zevk alma, prim, ikramiye, zam, terfi gibi pekiştiriciler olabilir. </a:t>
            </a:r>
          </a:p>
          <a:p>
            <a:pPr fontAlgn="auto">
              <a:spcAft>
                <a:spcPts val="0"/>
              </a:spcAft>
              <a:buFont typeface="Arial" pitchFamily="34" charset="0"/>
              <a:buChar char="•"/>
              <a:defRPr/>
            </a:pPr>
            <a:r>
              <a:rPr lang="tr-TR" smtClean="0"/>
              <a:t>Olumsuz pekiştirme, bireye davranışının istenmeyen bir davranış olduğunun hissettirilmesidir. İşe geç gelen işgöreni yöneticinin uyarmasında olduğu gibi. </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Başlık"/>
          <p:cNvSpPr>
            <a:spLocks noGrp="1"/>
          </p:cNvSpPr>
          <p:nvPr>
            <p:ph type="title"/>
          </p:nvPr>
        </p:nvSpPr>
        <p:spPr/>
        <p:txBody>
          <a:bodyPr/>
          <a:lstStyle/>
          <a:p>
            <a:r>
              <a:rPr lang="tr-TR" smtClean="0"/>
              <a:t>Adams’ın Eşitlik Kuramı</a:t>
            </a:r>
          </a:p>
        </p:txBody>
      </p:sp>
      <p:sp>
        <p:nvSpPr>
          <p:cNvPr id="3" name="2 İçerik Yer Tutucusu"/>
          <p:cNvSpPr>
            <a:spLocks noGrp="1"/>
          </p:cNvSpPr>
          <p:nvPr>
            <p:ph idx="1"/>
          </p:nvPr>
        </p:nvSpPr>
        <p:spPr/>
        <p:txBody>
          <a:bodyPr/>
          <a:lstStyle/>
          <a:p>
            <a:r>
              <a:rPr lang="tr-TR" smtClean="0"/>
              <a:t>Kurama göre, insanlar kendi çalışmaları ile başkalarının çalışmalarını ve karşılığında kendi aldıkları ödüllerle başkalarının aldıkları ödülleri karşılaştırırlar. </a:t>
            </a:r>
          </a:p>
          <a:p>
            <a:pPr>
              <a:buFont typeface="Arial" charset="0"/>
              <a:buNone/>
            </a:pPr>
            <a:endParaRPr lang="tr-TR" smtClean="0"/>
          </a:p>
          <a:p>
            <a:pPr>
              <a:buFont typeface="Arial" charset="0"/>
              <a:buNone/>
            </a:pPr>
            <a:r>
              <a:rPr lang="tr-TR" smtClean="0"/>
              <a:t>	   Bireyin Çıktıları	        Başkasının Çıktıları</a:t>
            </a:r>
          </a:p>
          <a:p>
            <a:pPr>
              <a:buFont typeface="Arial" charset="0"/>
              <a:buNone/>
            </a:pPr>
            <a:r>
              <a:rPr lang="tr-TR" smtClean="0"/>
              <a:t>					= </a:t>
            </a:r>
          </a:p>
          <a:p>
            <a:pPr>
              <a:buFont typeface="Arial" charset="0"/>
              <a:buNone/>
            </a:pPr>
            <a:r>
              <a:rPr lang="tr-TR" smtClean="0"/>
              <a:t>	   Bireyin Girdileri	        Başkasının Girdileri</a:t>
            </a:r>
          </a:p>
        </p:txBody>
      </p:sp>
      <p:cxnSp>
        <p:nvCxnSpPr>
          <p:cNvPr id="5" name="4 Düz Bağlayıcı"/>
          <p:cNvCxnSpPr/>
          <p:nvPr/>
        </p:nvCxnSpPr>
        <p:spPr>
          <a:xfrm>
            <a:off x="900113" y="5157788"/>
            <a:ext cx="3024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Düz Bağlayıcı"/>
          <p:cNvCxnSpPr/>
          <p:nvPr/>
        </p:nvCxnSpPr>
        <p:spPr>
          <a:xfrm>
            <a:off x="4859338" y="5157788"/>
            <a:ext cx="302577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Başlıca girdiler; yaş, cinsiyet, eğitim, örgütsel mevki, nitelikler, gayrettir. </a:t>
            </a:r>
          </a:p>
          <a:p>
            <a:pPr fontAlgn="auto">
              <a:spcAft>
                <a:spcPts val="0"/>
              </a:spcAft>
              <a:buFont typeface="Arial" pitchFamily="34" charset="0"/>
              <a:buChar char="•"/>
              <a:defRPr/>
            </a:pPr>
            <a:r>
              <a:rPr lang="tr-TR" smtClean="0"/>
              <a:t>Başlıca çıktılar ise; ücret, statü, terfi gibi ödüllerdir. </a:t>
            </a:r>
          </a:p>
          <a:p>
            <a:pPr fontAlgn="auto">
              <a:spcAft>
                <a:spcPts val="0"/>
              </a:spcAft>
              <a:buFont typeface="Arial" pitchFamily="34" charset="0"/>
              <a:buChar char="•"/>
              <a:defRPr/>
            </a:pPr>
            <a:r>
              <a:rPr lang="tr-TR" smtClean="0"/>
              <a:t>Kurama göre, yüksek başarının yüksek doyum sağlayabilmesi için, işgörenlerin bekleyişleri ile ödül arasında bir dengenin kurulması ve örgüt içinde dağıtılan ödüllerin âdil olması gerekmektedir. Birey, eşitliğin sağlandığına inanırsa tatmin olmaktadır. </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Başlık"/>
          <p:cNvSpPr>
            <a:spLocks noGrp="1"/>
          </p:cNvSpPr>
          <p:nvPr>
            <p:ph type="title"/>
          </p:nvPr>
        </p:nvSpPr>
        <p:spPr/>
        <p:txBody>
          <a:bodyPr/>
          <a:lstStyle/>
          <a:p>
            <a:r>
              <a:rPr lang="tr-TR" smtClean="0"/>
              <a:t>Locke’nin Amaç Kuramı</a:t>
            </a:r>
          </a:p>
        </p:txBody>
      </p:sp>
      <p:sp>
        <p:nvSpPr>
          <p:cNvPr id="3" name="2 İçerik Yer Tutucusu"/>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smtClean="0"/>
              <a:t>Kurama göre, davranışın temel nedeni, bireylerin amaç ve niyetleridir. </a:t>
            </a:r>
          </a:p>
          <a:p>
            <a:pPr fontAlgn="auto">
              <a:spcAft>
                <a:spcPts val="0"/>
              </a:spcAft>
              <a:buFont typeface="Arial" pitchFamily="34" charset="0"/>
              <a:buChar char="•"/>
              <a:defRPr/>
            </a:pPr>
            <a:r>
              <a:rPr lang="tr-TR" smtClean="0"/>
              <a:t>Amaçların üç özelliği vardır; belirginlik, güçlük ve kabul derecesi.</a:t>
            </a:r>
          </a:p>
          <a:p>
            <a:pPr fontAlgn="auto">
              <a:spcAft>
                <a:spcPts val="0"/>
              </a:spcAft>
              <a:buFont typeface="Arial" pitchFamily="34" charset="0"/>
              <a:buChar char="•"/>
              <a:defRPr/>
            </a:pPr>
            <a:r>
              <a:rPr lang="tr-TR" smtClean="0"/>
              <a:t>Belirginlik, amaçlanan başarının ölçülebilir ve sayılarla ifade ediliyor olmasıdır. “Kârlılığımız yüksek olacak” yerine “kârlılığımız % 20 olacak” daha belirgin bir amaçtır.</a:t>
            </a:r>
          </a:p>
          <a:p>
            <a:pPr fontAlgn="auto">
              <a:spcAft>
                <a:spcPts val="0"/>
              </a:spcAft>
              <a:buFont typeface="Arial" pitchFamily="34" charset="0"/>
              <a:buChar char="•"/>
              <a:defRPr/>
            </a:pPr>
            <a:r>
              <a:rPr lang="tr-TR" smtClean="0"/>
              <a:t>Güçlük, ulaşılmak istenen başarı düzeyinin zor veya kolay olması ile ilgilidir. Bir kat görevlisinin günde 3 odayı temizlemesi kolay bir amaç iken, 100 odayı temizlemesi neredeyse imkânsız bir amaçtır.</a:t>
            </a:r>
          </a:p>
          <a:p>
            <a:pPr fontAlgn="auto">
              <a:spcAft>
                <a:spcPts val="0"/>
              </a:spcAft>
              <a:buFont typeface="Arial" pitchFamily="34" charset="0"/>
              <a:buChar char="•"/>
              <a:defRPr/>
            </a:pPr>
            <a:r>
              <a:rPr lang="tr-TR" smtClean="0"/>
              <a:t>Kabul derecesi, amaçların birey tarafından benimsenme derecesidir. Yönetim ve çalışanların ortaklaşa belirlediği amaçlar daha çok güdüleyicidir.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smtClean="0"/>
              <a:t>Locke, sonraları bu üç özelliğe, “bağlılık” ve “geri-veri” unsurlarını da eklemiştir. Bireyin amaca ulaşmak için gösterdiği ilgi (bağlılık) yanında, bireylerin etkinliklerinin kendilerine bildirilmesi (geri-veri) güdülemede önemli olmaktadır.</a:t>
            </a:r>
          </a:p>
          <a:p>
            <a:pPr fontAlgn="auto">
              <a:spcAft>
                <a:spcPts val="0"/>
              </a:spcAft>
              <a:buFont typeface="Arial" pitchFamily="34" charset="0"/>
              <a:buChar char="•"/>
              <a:defRPr/>
            </a:pPr>
            <a:r>
              <a:rPr lang="tr-TR" smtClean="0"/>
              <a:t>Kurama göre, bireylerin güdülenebilmesi için;</a:t>
            </a:r>
          </a:p>
          <a:p>
            <a:pPr fontAlgn="auto">
              <a:spcAft>
                <a:spcPts val="0"/>
              </a:spcAft>
              <a:buFont typeface="Arial" pitchFamily="34" charset="0"/>
              <a:buChar char="•"/>
              <a:defRPr/>
            </a:pPr>
            <a:r>
              <a:rPr lang="tr-TR" smtClean="0"/>
              <a:t>Amaçların belirgin olması</a:t>
            </a:r>
          </a:p>
          <a:p>
            <a:pPr fontAlgn="auto">
              <a:spcAft>
                <a:spcPts val="0"/>
              </a:spcAft>
              <a:buFont typeface="Arial" pitchFamily="34" charset="0"/>
              <a:buChar char="•"/>
              <a:defRPr/>
            </a:pPr>
            <a:r>
              <a:rPr lang="tr-TR" smtClean="0"/>
              <a:t>Amaçların zor fakat ulaşılabilir olması</a:t>
            </a:r>
          </a:p>
          <a:p>
            <a:pPr fontAlgn="auto">
              <a:spcAft>
                <a:spcPts val="0"/>
              </a:spcAft>
              <a:buFont typeface="Arial" pitchFamily="34" charset="0"/>
              <a:buChar char="•"/>
              <a:defRPr/>
            </a:pPr>
            <a:r>
              <a:rPr lang="tr-TR" smtClean="0"/>
              <a:t>Amaçların çalışanlarca benimsenmesi</a:t>
            </a:r>
          </a:p>
          <a:p>
            <a:pPr fontAlgn="auto">
              <a:spcAft>
                <a:spcPts val="0"/>
              </a:spcAft>
              <a:buFont typeface="Arial" pitchFamily="34" charset="0"/>
              <a:buChar char="•"/>
              <a:defRPr/>
            </a:pPr>
            <a:r>
              <a:rPr lang="tr-TR" smtClean="0"/>
              <a:t>Çalışanlara başarıları hakkında geri-veri sağlanması</a:t>
            </a:r>
          </a:p>
          <a:p>
            <a:pPr fontAlgn="auto">
              <a:spcAft>
                <a:spcPts val="0"/>
              </a:spcAft>
              <a:buFont typeface="Arial" pitchFamily="34" charset="0"/>
              <a:buChar char="•"/>
              <a:defRPr/>
            </a:pPr>
            <a:r>
              <a:rPr lang="tr-TR" smtClean="0"/>
              <a:t>gerekmektedir.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p:nvPr>
        </p:nvSpPr>
        <p:spPr/>
        <p:txBody>
          <a:bodyPr/>
          <a:lstStyle/>
          <a:p>
            <a:r>
              <a:rPr lang="tr-TR" smtClean="0"/>
              <a:t>VERİMLİLİK NEDİR?</a:t>
            </a:r>
          </a:p>
        </p:txBody>
      </p:sp>
      <p:sp>
        <p:nvSpPr>
          <p:cNvPr id="3" name="2 İçerik Yer Tutucusu"/>
          <p:cNvSpPr>
            <a:spLocks noGrp="1"/>
          </p:cNvSpPr>
          <p:nvPr>
            <p:ph idx="1"/>
          </p:nvPr>
        </p:nvSpPr>
        <p:spPr/>
        <p:txBody>
          <a:bodyPr/>
          <a:lstStyle/>
          <a:p>
            <a:r>
              <a:rPr lang="tr-TR" b="1" smtClean="0"/>
              <a:t>Verimlilik (Prodüktivite); üretim faaliyetlerinden elde edilen çıktının (mal ve hizmet) fizikî miktarının, bu üretim faaliyetlerine konan girdinin (üretim faktörleri) fizikî miktarına oranıdır.</a:t>
            </a:r>
            <a:r>
              <a:rPr lang="tr-TR" smtClean="0"/>
              <a:t> </a:t>
            </a:r>
          </a:p>
          <a:p>
            <a:endParaRPr lang="tr-TR" smtClean="0"/>
          </a:p>
          <a:p>
            <a:endParaRPr lang="tr-TR" smtClean="0"/>
          </a:p>
          <a:p>
            <a:pPr lvl="1"/>
            <a:endParaRPr lang="tr-TR" smtClean="0"/>
          </a:p>
          <a:p>
            <a:endParaRPr lang="tr-TR" smtClean="0"/>
          </a:p>
        </p:txBody>
      </p:sp>
      <p:pic>
        <p:nvPicPr>
          <p:cNvPr id="17411" name="Picture 4"/>
          <p:cNvPicPr>
            <a:picLocks noChangeAspect="1" noChangeArrowheads="1"/>
          </p:cNvPicPr>
          <p:nvPr/>
        </p:nvPicPr>
        <p:blipFill>
          <a:blip r:embed="rId2"/>
          <a:srcRect/>
          <a:stretch>
            <a:fillRect/>
          </a:stretch>
        </p:blipFill>
        <p:spPr bwMode="auto">
          <a:xfrm>
            <a:off x="1752600" y="4114800"/>
            <a:ext cx="5029200" cy="1219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Başlık"/>
          <p:cNvSpPr>
            <a:spLocks noGrp="1"/>
          </p:cNvSpPr>
          <p:nvPr>
            <p:ph type="title"/>
          </p:nvPr>
        </p:nvSpPr>
        <p:spPr/>
        <p:txBody>
          <a:bodyPr/>
          <a:lstStyle/>
          <a:p>
            <a:r>
              <a:rPr lang="tr-TR" smtClean="0"/>
              <a:t>Meslekî Plânlama ve Uzmanlaşma</a:t>
            </a:r>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Meslekî plânlama ve uzmanlaşma, bireyin örgüt içindeki yükselişinin aşama aşama ulaşılabilir hedefler çizilerek örgüt ve bireyin birlikte çalışmasıyla düzenlenmesi faaliyetleridir.</a:t>
            </a:r>
          </a:p>
          <a:p>
            <a:pPr fontAlgn="auto">
              <a:spcAft>
                <a:spcPts val="0"/>
              </a:spcAft>
              <a:buFont typeface="Arial" pitchFamily="34" charset="0"/>
              <a:buChar char="•"/>
              <a:defRPr/>
            </a:pPr>
            <a:r>
              <a:rPr lang="tr-TR" smtClean="0"/>
              <a:t>Aynı örgüt içinde yükselmeyi düşünen birey kendisine bir yol çizer; buna “kariyer” adı verilir. </a:t>
            </a:r>
          </a:p>
          <a:p>
            <a:pPr fontAlgn="auto">
              <a:spcAft>
                <a:spcPts val="0"/>
              </a:spcAft>
              <a:buFont typeface="Arial" pitchFamily="34" charset="0"/>
              <a:buChar char="•"/>
              <a:defRPr/>
            </a:pPr>
            <a:r>
              <a:rPr lang="tr-TR" smtClean="0"/>
              <a:t>Meslekî gelişme faaliyetleri, bir taraftan bireyin örgütsel bağlılığını arttırmakta, diğer taraftan gelişmesi ile örgüte katkısının artmasına neden olur.</a:t>
            </a: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Başlık"/>
          <p:cNvSpPr>
            <a:spLocks noGrp="1"/>
          </p:cNvSpPr>
          <p:nvPr>
            <p:ph type="title"/>
          </p:nvPr>
        </p:nvSpPr>
        <p:spPr/>
        <p:txBody>
          <a:bodyPr/>
          <a:lstStyle/>
          <a:p>
            <a:r>
              <a:rPr lang="tr-TR" smtClean="0"/>
              <a:t>Disiplin ve Disiplin Uygulamaları</a:t>
            </a:r>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İşyerinde disiplin, “personelin inanarak ve arzu ederek işyeri kurallarına ve düzenine uygun davranış göstermesini sağlayan güç” olarak tanımlanır. </a:t>
            </a:r>
          </a:p>
          <a:p>
            <a:pPr fontAlgn="auto">
              <a:spcAft>
                <a:spcPts val="0"/>
              </a:spcAft>
              <a:buFont typeface="Arial" pitchFamily="34" charset="0"/>
              <a:buChar char="•"/>
              <a:defRPr/>
            </a:pPr>
            <a:r>
              <a:rPr lang="tr-TR" smtClean="0"/>
              <a:t>Cezalandırmanın, istenmeyen davranışı durdurduğu, ancak, istenilen davranışı yaptırma gücünün olmadığı bilinmektedir.</a:t>
            </a:r>
          </a:p>
          <a:p>
            <a:pPr fontAlgn="auto">
              <a:spcAft>
                <a:spcPts val="0"/>
              </a:spcAft>
              <a:buFont typeface="Arial" pitchFamily="34" charset="0"/>
              <a:buChar char="•"/>
              <a:defRPr/>
            </a:pPr>
            <a:r>
              <a:rPr lang="tr-TR" smtClean="0"/>
              <a:t>Başlıca beş disiplin yönteminden bahsedilebilir: (1) önleyici disiplin, (2) düzeltici disiplin, (3) kademeli disiplin, (4) yapıcı disiplin, (5) olumlu disiplin.</a:t>
            </a:r>
            <a:endParaRPr lang="tr-TR"/>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Başlık"/>
          <p:cNvSpPr>
            <a:spLocks noGrp="1"/>
          </p:cNvSpPr>
          <p:nvPr>
            <p:ph type="title"/>
          </p:nvPr>
        </p:nvSpPr>
        <p:spPr/>
        <p:txBody>
          <a:bodyPr/>
          <a:lstStyle/>
          <a:p>
            <a:r>
              <a:rPr lang="tr-TR" smtClean="0"/>
              <a:t>Önleyici Disiplin</a:t>
            </a:r>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Kural ihlâline meydan vermemek için işgörenin önceden yönlendirilmesidir. Disiplin kurallarının oluşturulması sürecine işgörenin de katılımının sağlanması kuralların benimsenmesini sağlayabilir.</a:t>
            </a:r>
          </a:p>
          <a:p>
            <a:pPr fontAlgn="auto">
              <a:spcAft>
                <a:spcPts val="0"/>
              </a:spcAft>
              <a:buFont typeface="Arial" pitchFamily="34" charset="0"/>
              <a:buChar char="•"/>
              <a:defRPr/>
            </a:pPr>
            <a:r>
              <a:rPr lang="tr-TR" smtClean="0"/>
              <a:t>Kuralların amacını, konulma nedenini, kurala uyulmadığında nelerle karşılaşabileceğini açıkça bilen bir işgören kendi kendini disipline ederek kurallara uymaya özen gösterecektir. </a:t>
            </a:r>
          </a:p>
          <a:p>
            <a:pPr fontAlgn="auto">
              <a:spcAft>
                <a:spcPts val="0"/>
              </a:spcAft>
              <a:buFont typeface="Arial" pitchFamily="34" charset="0"/>
              <a:buChar char="•"/>
              <a:defRPr/>
            </a:pPr>
            <a:r>
              <a:rPr lang="tr-TR" smtClean="0"/>
              <a:t>Önleyici disiplin, disiplin sorunlarının doğmasını engeller. Tıpta, koruyucu hekimliğe benzer.</a:t>
            </a:r>
            <a:endParaRPr lang="tr-TR"/>
          </a:p>
        </p:txBody>
      </p:sp>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Başlık"/>
          <p:cNvSpPr>
            <a:spLocks noGrp="1"/>
          </p:cNvSpPr>
          <p:nvPr>
            <p:ph type="title"/>
          </p:nvPr>
        </p:nvSpPr>
        <p:spPr/>
        <p:txBody>
          <a:bodyPr/>
          <a:lstStyle/>
          <a:p>
            <a:r>
              <a:rPr lang="tr-TR" smtClean="0"/>
              <a:t>Düzeltici Disiplin</a:t>
            </a:r>
          </a:p>
        </p:txBody>
      </p:sp>
      <p:sp>
        <p:nvSpPr>
          <p:cNvPr id="66562" name="2 İçerik Yer Tutucusu"/>
          <p:cNvSpPr>
            <a:spLocks noGrp="1"/>
          </p:cNvSpPr>
          <p:nvPr>
            <p:ph idx="1"/>
          </p:nvPr>
        </p:nvSpPr>
        <p:spPr/>
        <p:txBody>
          <a:bodyPr/>
          <a:lstStyle/>
          <a:p>
            <a:r>
              <a:rPr lang="tr-TR" smtClean="0"/>
              <a:t>Bir müeyyide (yaptırım) yoluyla disipline aykırı davranışı ortadan kaldırmayı amaçlar. Devamsızlığı ortadan kaldırmak için ücret kesme cezası verilmesi gibi. Devamsızlık yapan işgörene bu ceza verildiğinde, artık devamsızlık yapmayacaktır. Olumsuz pekiştirme yapılmaktadır; istenmeyen bir davranış yapan işgörene herhangi bir cezanın verilmesidir.</a:t>
            </a:r>
          </a:p>
        </p:txBody>
      </p:sp>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Başlık"/>
          <p:cNvSpPr>
            <a:spLocks noGrp="1"/>
          </p:cNvSpPr>
          <p:nvPr>
            <p:ph type="title"/>
          </p:nvPr>
        </p:nvSpPr>
        <p:spPr/>
        <p:txBody>
          <a:bodyPr/>
          <a:lstStyle/>
          <a:p>
            <a:r>
              <a:rPr lang="tr-TR" smtClean="0"/>
              <a:t>Kademeli Disiplin</a:t>
            </a:r>
          </a:p>
        </p:txBody>
      </p:sp>
      <p:sp>
        <p:nvSpPr>
          <p:cNvPr id="3" name="2 İçerik Yer Tutucusu"/>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tr-TR" smtClean="0"/>
              <a:t>Uygulama bakımından düzeltici disipline benzer. İstenmeyen davranış tekrarlandığında cezaların kademeli olarak ağırlaştırılmasıdır. </a:t>
            </a:r>
          </a:p>
          <a:p>
            <a:pPr fontAlgn="auto">
              <a:spcAft>
                <a:spcPts val="0"/>
              </a:spcAft>
              <a:buFont typeface="Arial" pitchFamily="34" charset="0"/>
              <a:buChar char="•"/>
              <a:defRPr/>
            </a:pPr>
            <a:r>
              <a:rPr lang="tr-TR" smtClean="0"/>
              <a:t>Devamsızlık yapan işgörene önce sözlü uyarıda bulunulur; davranış tekrarlandığında yazılı uyarı yapılır; yine devam ederse; ücret kesme cezası verilebilir. Bunlara rağmen, kesilmezse işine son verilebilir.</a:t>
            </a:r>
          </a:p>
          <a:p>
            <a:pPr fontAlgn="auto">
              <a:spcAft>
                <a:spcPts val="0"/>
              </a:spcAft>
              <a:buFont typeface="Arial" pitchFamily="34" charset="0"/>
              <a:buChar char="•"/>
              <a:defRPr/>
            </a:pPr>
            <a:r>
              <a:rPr lang="tr-TR" smtClean="0"/>
              <a:t>Başlıca ceza türleri içinde, sırasıyla, “sözlü uyarı”, “yazılı uyarı”, “para cezası”, “tenzil-i rütbe”, “ödemesiz geçici işten uzaklaştırma”, “işten çıkarma” sayılabilir.</a:t>
            </a:r>
            <a:endParaRPr lang="tr-TR"/>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Başlık"/>
          <p:cNvSpPr>
            <a:spLocks noGrp="1"/>
          </p:cNvSpPr>
          <p:nvPr>
            <p:ph type="title"/>
          </p:nvPr>
        </p:nvSpPr>
        <p:spPr/>
        <p:txBody>
          <a:bodyPr/>
          <a:lstStyle/>
          <a:p>
            <a:r>
              <a:rPr lang="tr-TR" smtClean="0"/>
              <a:t>Yapıcı Disiplin</a:t>
            </a:r>
          </a:p>
        </p:txBody>
      </p:sp>
      <p:sp>
        <p:nvSpPr>
          <p:cNvPr id="3" name="2 İçerik Yer Tutucusu"/>
          <p:cNvSpPr>
            <a:spLocks noGrp="1"/>
          </p:cNvSpPr>
          <p:nvPr>
            <p:ph idx="1"/>
          </p:nvPr>
        </p:nvSpPr>
        <p:spPr/>
        <p:txBody>
          <a:bodyPr rtlCol="0">
            <a:normAutofit lnSpcReduction="10000"/>
          </a:bodyPr>
          <a:lstStyle/>
          <a:p>
            <a:pPr fontAlgn="auto">
              <a:spcAft>
                <a:spcPts val="0"/>
              </a:spcAft>
              <a:buFont typeface="Arial" pitchFamily="34" charset="0"/>
              <a:buChar char="•"/>
              <a:defRPr/>
            </a:pPr>
            <a:r>
              <a:rPr lang="tr-TR" smtClean="0"/>
              <a:t>İnsanın hata yapmasının doğal olduğunu, bu nedenle hemen cezalandırılması yerine davranışının nedenlerinin araştırılmasının gerekli olduğunu ileri süren bir yaklaşımdır. </a:t>
            </a:r>
          </a:p>
          <a:p>
            <a:pPr fontAlgn="auto">
              <a:spcAft>
                <a:spcPts val="0"/>
              </a:spcAft>
              <a:buFont typeface="Arial" pitchFamily="34" charset="0"/>
              <a:buChar char="•"/>
              <a:defRPr/>
            </a:pPr>
            <a:r>
              <a:rPr lang="tr-TR" smtClean="0"/>
              <a:t>Gerektiğinde psikologların yardımına başvurarak davranışın nedenlerine inerek davranış düzeltilmeye çalışılır. </a:t>
            </a:r>
          </a:p>
          <a:p>
            <a:pPr fontAlgn="auto">
              <a:spcAft>
                <a:spcPts val="0"/>
              </a:spcAft>
              <a:buFont typeface="Arial" pitchFamily="34" charset="0"/>
              <a:buChar char="•"/>
              <a:defRPr/>
            </a:pPr>
            <a:r>
              <a:rPr lang="tr-TR" smtClean="0"/>
              <a:t>Yönetimin kendisine desteğini anlayan işgören, örgütüne daha sıkı bağlanabilmektedir.</a:t>
            </a:r>
            <a:endParaRPr lang="tr-TR"/>
          </a:p>
        </p:txBody>
      </p:sp>
    </p:spTree>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Başlık"/>
          <p:cNvSpPr>
            <a:spLocks noGrp="1"/>
          </p:cNvSpPr>
          <p:nvPr>
            <p:ph type="title"/>
          </p:nvPr>
        </p:nvSpPr>
        <p:spPr/>
        <p:txBody>
          <a:bodyPr/>
          <a:lstStyle/>
          <a:p>
            <a:r>
              <a:rPr lang="tr-TR" smtClean="0"/>
              <a:t>Olumlu Disiplin</a:t>
            </a:r>
          </a:p>
        </p:txBody>
      </p:sp>
      <p:sp>
        <p:nvSpPr>
          <p:cNvPr id="69634" name="2 İçerik Yer Tutucusu"/>
          <p:cNvSpPr>
            <a:spLocks noGrp="1"/>
          </p:cNvSpPr>
          <p:nvPr>
            <p:ph idx="1"/>
          </p:nvPr>
        </p:nvSpPr>
        <p:spPr/>
        <p:txBody>
          <a:bodyPr/>
          <a:lstStyle/>
          <a:p>
            <a:r>
              <a:rPr lang="tr-TR" smtClean="0"/>
              <a:t>İstenmeyen davranışı yapan işgörene davranışının üzerinde düşünmesi ve bu davranışı değiştirme kararını verebilmesi için, birkaç gün ücretli izin verilmesidir. İşgören, iş ortamının stresinden uzaklaşmakta, sakin ortamda daha sağlıklı düşünebilmektedir. </a:t>
            </a:r>
          </a:p>
        </p:txBody>
      </p:sp>
    </p:spTree>
  </p:cSld>
  <p:clrMapOvr>
    <a:masterClrMapping/>
  </p:clrMapOvr>
  <p:transition>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Başlık"/>
          <p:cNvSpPr>
            <a:spLocks noGrp="1"/>
          </p:cNvSpPr>
          <p:nvPr>
            <p:ph type="title"/>
          </p:nvPr>
        </p:nvSpPr>
        <p:spPr/>
        <p:txBody>
          <a:bodyPr/>
          <a:lstStyle/>
          <a:p>
            <a:r>
              <a:rPr lang="tr-TR" smtClean="0"/>
              <a:t>Yönetime Tavsiye</a:t>
            </a:r>
          </a:p>
        </p:txBody>
      </p:sp>
      <p:sp>
        <p:nvSpPr>
          <p:cNvPr id="70658" name="2 İçerik Yer Tutucusu"/>
          <p:cNvSpPr>
            <a:spLocks noGrp="1"/>
          </p:cNvSpPr>
          <p:nvPr>
            <p:ph idx="1"/>
          </p:nvPr>
        </p:nvSpPr>
        <p:spPr/>
        <p:txBody>
          <a:bodyPr/>
          <a:lstStyle/>
          <a:p>
            <a:r>
              <a:rPr lang="tr-TR" smtClean="0"/>
              <a:t>Önleyici ve yapıcı disiplin yöntemleri yoluyla cezalandırmaya başvurmadan istenilen davranışların geliştirilmesine çalışın.</a:t>
            </a:r>
          </a:p>
          <a:p>
            <a:r>
              <a:rPr lang="tr-TR" smtClean="0"/>
              <a:t>Bu yaklaşım, disiplin sorunlarının ve İDH’nın azalmasına, astlarda ve yöneticilerde moral ve güven duygularının gelişmesine yol açar.</a:t>
            </a:r>
          </a:p>
        </p:txBody>
      </p:sp>
    </p:spTree>
  </p:cSld>
  <p:clrMapOvr>
    <a:masterClrMapping/>
  </p:clrMapOvr>
  <p:transition>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Başlık"/>
          <p:cNvSpPr>
            <a:spLocks noGrp="1"/>
          </p:cNvSpPr>
          <p:nvPr>
            <p:ph type="title"/>
          </p:nvPr>
        </p:nvSpPr>
        <p:spPr/>
        <p:txBody>
          <a:bodyPr/>
          <a:lstStyle/>
          <a:p>
            <a:r>
              <a:rPr lang="tr-TR" smtClean="0"/>
              <a:t>ŞİKAYET VE ÖNEMİ</a:t>
            </a:r>
          </a:p>
        </p:txBody>
      </p:sp>
      <p:sp>
        <p:nvSpPr>
          <p:cNvPr id="3" name="2 İçerik Yer Tutucusu"/>
          <p:cNvSpPr>
            <a:spLocks noGrp="1"/>
          </p:cNvSpPr>
          <p:nvPr>
            <p:ph idx="1"/>
          </p:nvPr>
        </p:nvSpPr>
        <p:spPr/>
        <p:txBody>
          <a:bodyPr rtlCol="0">
            <a:normAutofit fontScale="92500"/>
          </a:bodyPr>
          <a:lstStyle/>
          <a:p>
            <a:pPr fontAlgn="auto">
              <a:spcAft>
                <a:spcPts val="0"/>
              </a:spcAft>
              <a:buFont typeface="Arial" pitchFamily="34" charset="0"/>
              <a:buChar char="•"/>
              <a:defRPr/>
            </a:pPr>
            <a:r>
              <a:rPr lang="tr-TR" smtClean="0"/>
              <a:t>Şikayet, işgörenin işveren, yönetim veya iş arkadaşlarıyla ilişkileri, işyerindeki bir durum ile ilgili olarak, yönetim kademelerine veya sendika yöneticilerine ulaştırdığı genellikle yazılı yapılan bir yakınmadır. </a:t>
            </a:r>
          </a:p>
          <a:p>
            <a:pPr fontAlgn="auto">
              <a:spcAft>
                <a:spcPts val="0"/>
              </a:spcAft>
              <a:buFont typeface="Arial" pitchFamily="34" charset="0"/>
              <a:buChar char="•"/>
              <a:defRPr/>
            </a:pPr>
            <a:r>
              <a:rPr lang="tr-TR" smtClean="0"/>
              <a:t>Şikayet, yöneticinin astlarıyla iletişim kurmasına ve onları daha iyi tanımasına vesile olabilir. Çalışanların yalnızlık, çaresizlik duygularını önleyerek onların motivasyonunu arttırabilir. </a:t>
            </a:r>
            <a:endParaRPr lang="tr-TR"/>
          </a:p>
        </p:txBody>
      </p:sp>
    </p:spTree>
  </p:cSld>
  <p:clrMapOvr>
    <a:masterClrMapping/>
  </p:clrMapOvr>
  <p:transition>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tr-TR" smtClean="0"/>
              <a:t>Şikayetin mercileri;</a:t>
            </a:r>
          </a:p>
          <a:p>
            <a:pPr fontAlgn="auto">
              <a:spcAft>
                <a:spcPts val="0"/>
              </a:spcAft>
              <a:buFont typeface="Arial" pitchFamily="34" charset="0"/>
              <a:buChar char="•"/>
              <a:defRPr/>
            </a:pPr>
            <a:r>
              <a:rPr lang="tr-TR" smtClean="0"/>
              <a:t>En yakın âmir</a:t>
            </a:r>
          </a:p>
          <a:p>
            <a:pPr fontAlgn="auto">
              <a:spcAft>
                <a:spcPts val="0"/>
              </a:spcAft>
              <a:buFont typeface="Arial" pitchFamily="34" charset="0"/>
              <a:buChar char="•"/>
              <a:defRPr/>
            </a:pPr>
            <a:r>
              <a:rPr lang="tr-TR" smtClean="0"/>
              <a:t>Bir üst âmir</a:t>
            </a:r>
          </a:p>
          <a:p>
            <a:pPr fontAlgn="auto">
              <a:spcAft>
                <a:spcPts val="0"/>
              </a:spcAft>
              <a:buFont typeface="Arial" pitchFamily="34" charset="0"/>
              <a:buChar char="•"/>
              <a:defRPr/>
            </a:pPr>
            <a:r>
              <a:rPr lang="tr-TR" smtClean="0"/>
              <a:t>Bölüm yöneticisi</a:t>
            </a:r>
          </a:p>
          <a:p>
            <a:pPr fontAlgn="auto">
              <a:spcAft>
                <a:spcPts val="0"/>
              </a:spcAft>
              <a:buFont typeface="Arial" pitchFamily="34" charset="0"/>
              <a:buChar char="•"/>
              <a:defRPr/>
            </a:pPr>
            <a:r>
              <a:rPr lang="tr-TR" smtClean="0"/>
              <a:t>İnsan kaynakları müdürü</a:t>
            </a:r>
          </a:p>
          <a:p>
            <a:pPr fontAlgn="auto">
              <a:spcAft>
                <a:spcPts val="0"/>
              </a:spcAft>
              <a:buFont typeface="Arial" pitchFamily="34" charset="0"/>
              <a:buChar char="•"/>
              <a:defRPr/>
            </a:pPr>
            <a:r>
              <a:rPr lang="tr-TR" smtClean="0"/>
              <a:t>İşgören ve işveren temsilcilerinden oluşan ortak masa</a:t>
            </a:r>
          </a:p>
          <a:p>
            <a:pPr fontAlgn="auto">
              <a:spcAft>
                <a:spcPts val="0"/>
              </a:spcAft>
              <a:buFont typeface="Arial" pitchFamily="34" charset="0"/>
              <a:buChar char="•"/>
              <a:defRPr/>
            </a:pPr>
            <a:r>
              <a:rPr lang="tr-TR" smtClean="0"/>
              <a:t>Sendika ve işveren temsilcilerinden oluşan kurul</a:t>
            </a:r>
          </a:p>
          <a:p>
            <a:pPr fontAlgn="auto">
              <a:spcAft>
                <a:spcPts val="0"/>
              </a:spcAft>
              <a:buFont typeface="Arial" pitchFamily="34" charset="0"/>
              <a:buChar char="•"/>
              <a:defRPr/>
            </a:pPr>
            <a:r>
              <a:rPr lang="tr-TR" smtClean="0"/>
              <a:t>Özel hakem kurulu</a:t>
            </a:r>
            <a:endParaRPr lang="tr-T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p:txBody>
          <a:bodyPr/>
          <a:lstStyle/>
          <a:p>
            <a:r>
              <a:rPr lang="tr-TR" smtClean="0"/>
              <a:t>ÜRETİM FAKTÖRLERİ VE GELİRLERİ</a:t>
            </a:r>
          </a:p>
        </p:txBody>
      </p:sp>
      <p:graphicFrame>
        <p:nvGraphicFramePr>
          <p:cNvPr id="4" name="3 İçerik Yer Tutucusu"/>
          <p:cNvGraphicFramePr>
            <a:graphicFrameLocks noGrp="1"/>
          </p:cNvGraphicFramePr>
          <p:nvPr>
            <p:ph idx="1"/>
          </p:nvPr>
        </p:nvGraphicFramePr>
        <p:xfrm>
          <a:off x="457200" y="1600200"/>
          <a:ext cx="8229600" cy="22860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sz="2400" smtClean="0"/>
                        <a:t>ÜRETİM FAKTÖRÜ</a:t>
                      </a:r>
                      <a:endParaRPr lang="tr-TR" sz="2400"/>
                    </a:p>
                  </a:txBody>
                  <a:tcPr/>
                </a:tc>
                <a:tc>
                  <a:txBody>
                    <a:bodyPr/>
                    <a:lstStyle/>
                    <a:p>
                      <a:pPr algn="ctr"/>
                      <a:r>
                        <a:rPr lang="tr-TR" sz="2400" smtClean="0"/>
                        <a:t>GELİRİ</a:t>
                      </a:r>
                      <a:endParaRPr lang="tr-TR" sz="2400"/>
                    </a:p>
                  </a:txBody>
                  <a:tcPr/>
                </a:tc>
              </a:tr>
              <a:tr h="370840">
                <a:tc>
                  <a:txBody>
                    <a:bodyPr/>
                    <a:lstStyle/>
                    <a:p>
                      <a:pPr algn="ctr"/>
                      <a:r>
                        <a:rPr lang="tr-TR" sz="2400" smtClean="0"/>
                        <a:t>EMEK</a:t>
                      </a:r>
                      <a:endParaRPr lang="tr-TR" sz="2400"/>
                    </a:p>
                  </a:txBody>
                  <a:tcPr/>
                </a:tc>
                <a:tc>
                  <a:txBody>
                    <a:bodyPr/>
                    <a:lstStyle/>
                    <a:p>
                      <a:pPr algn="ctr"/>
                      <a:r>
                        <a:rPr lang="tr-TR" sz="2400" smtClean="0"/>
                        <a:t>ÜCRET</a:t>
                      </a:r>
                      <a:endParaRPr lang="tr-TR" sz="2400"/>
                    </a:p>
                  </a:txBody>
                  <a:tcPr/>
                </a:tc>
              </a:tr>
              <a:tr h="370840">
                <a:tc>
                  <a:txBody>
                    <a:bodyPr/>
                    <a:lstStyle/>
                    <a:p>
                      <a:pPr algn="ctr"/>
                      <a:r>
                        <a:rPr lang="tr-TR" sz="2400" smtClean="0"/>
                        <a:t>SERMAYE</a:t>
                      </a:r>
                      <a:endParaRPr lang="tr-TR" sz="2400"/>
                    </a:p>
                  </a:txBody>
                  <a:tcPr/>
                </a:tc>
                <a:tc>
                  <a:txBody>
                    <a:bodyPr/>
                    <a:lstStyle/>
                    <a:p>
                      <a:pPr algn="ctr"/>
                      <a:r>
                        <a:rPr lang="tr-TR" sz="2400" smtClean="0"/>
                        <a:t>FAİZ</a:t>
                      </a:r>
                      <a:endParaRPr lang="tr-TR" sz="2400"/>
                    </a:p>
                  </a:txBody>
                  <a:tcPr/>
                </a:tc>
              </a:tr>
              <a:tr h="370840">
                <a:tc>
                  <a:txBody>
                    <a:bodyPr/>
                    <a:lstStyle/>
                    <a:p>
                      <a:pPr algn="ctr"/>
                      <a:r>
                        <a:rPr lang="tr-TR" sz="2400" smtClean="0"/>
                        <a:t>TOPRAK</a:t>
                      </a:r>
                      <a:endParaRPr lang="tr-TR" sz="2400"/>
                    </a:p>
                  </a:txBody>
                  <a:tcPr/>
                </a:tc>
                <a:tc>
                  <a:txBody>
                    <a:bodyPr/>
                    <a:lstStyle/>
                    <a:p>
                      <a:pPr algn="ctr"/>
                      <a:r>
                        <a:rPr lang="tr-TR" sz="2400" smtClean="0"/>
                        <a:t>RANT</a:t>
                      </a:r>
                      <a:endParaRPr lang="tr-TR" sz="2400"/>
                    </a:p>
                  </a:txBody>
                  <a:tcPr/>
                </a:tc>
              </a:tr>
              <a:tr h="370840">
                <a:tc>
                  <a:txBody>
                    <a:bodyPr/>
                    <a:lstStyle/>
                    <a:p>
                      <a:pPr algn="ctr"/>
                      <a:r>
                        <a:rPr lang="tr-TR" sz="2400" smtClean="0"/>
                        <a:t>TEŞEBBÜS (GİRİŞİM)</a:t>
                      </a:r>
                      <a:endParaRPr lang="tr-TR" sz="2400"/>
                    </a:p>
                  </a:txBody>
                  <a:tcPr/>
                </a:tc>
                <a:tc>
                  <a:txBody>
                    <a:bodyPr/>
                    <a:lstStyle/>
                    <a:p>
                      <a:pPr algn="ctr"/>
                      <a:r>
                        <a:rPr lang="tr-TR" sz="2400" smtClean="0"/>
                        <a:t>KÂR</a:t>
                      </a:r>
                      <a:endParaRPr lang="tr-TR" sz="2400"/>
                    </a:p>
                  </a:txBody>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Başlık"/>
          <p:cNvSpPr>
            <a:spLocks noGrp="1"/>
          </p:cNvSpPr>
          <p:nvPr>
            <p:ph type="title"/>
          </p:nvPr>
        </p:nvSpPr>
        <p:spPr/>
        <p:txBody>
          <a:bodyPr/>
          <a:lstStyle/>
          <a:p>
            <a:r>
              <a:rPr lang="tr-TR" smtClean="0">
                <a:solidFill>
                  <a:srgbClr val="FF0000"/>
                </a:solidFill>
              </a:rPr>
              <a:t>İŞ AHLÂKI</a:t>
            </a:r>
          </a:p>
        </p:txBody>
      </p:sp>
      <p:sp>
        <p:nvSpPr>
          <p:cNvPr id="73730" name="2 İçerik Yer Tutucusu"/>
          <p:cNvSpPr>
            <a:spLocks noGrp="1"/>
          </p:cNvSpPr>
          <p:nvPr>
            <p:ph idx="1"/>
          </p:nvPr>
        </p:nvSpPr>
        <p:spPr/>
        <p:txBody>
          <a:bodyPr/>
          <a:lstStyle/>
          <a:p>
            <a:r>
              <a:rPr lang="tr-TR" smtClean="0">
                <a:solidFill>
                  <a:srgbClr val="FF0000"/>
                </a:solidFill>
              </a:rPr>
              <a:t>İş dünyasında hüküm süren, doğruluğu genel kabul görmüş kurallara uyma davranışı</a:t>
            </a:r>
            <a:r>
              <a:rPr lang="tr-TR" smtClean="0"/>
              <a:t>dır. </a:t>
            </a:r>
          </a:p>
          <a:p>
            <a:r>
              <a:rPr lang="tr-TR" smtClean="0">
                <a:solidFill>
                  <a:srgbClr val="FF0000"/>
                </a:solidFill>
              </a:rPr>
              <a:t>Dürüstlük, sözünde durmak, âdil davranmak, haksızlıklara karşı çıkmak, doğaya saygılı olmak, insana insanca muamele etmek gibi </a:t>
            </a:r>
            <a:r>
              <a:rPr lang="tr-TR" smtClean="0"/>
              <a:t>davranış biçimleri şeklinde kendini gösterir.</a:t>
            </a:r>
          </a:p>
        </p:txBody>
      </p:sp>
    </p:spTree>
  </p:cSld>
  <p:clrMapOvr>
    <a:masterClrMapping/>
  </p:clrMapOvr>
  <p:transition>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Başlık"/>
          <p:cNvSpPr>
            <a:spLocks noGrp="1"/>
          </p:cNvSpPr>
          <p:nvPr>
            <p:ph type="title"/>
          </p:nvPr>
        </p:nvSpPr>
        <p:spPr/>
        <p:txBody>
          <a:bodyPr/>
          <a:lstStyle/>
          <a:p>
            <a:r>
              <a:rPr lang="tr-TR" sz="3600" smtClean="0"/>
              <a:t>İş ahlâkı yaklaşımları; faydacılık, moral haklar ve adalet</a:t>
            </a:r>
          </a:p>
        </p:txBody>
      </p:sp>
      <p:sp>
        <p:nvSpPr>
          <p:cNvPr id="3" name="2 İçerik Yer Tutucusu"/>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tr-TR" smtClean="0">
                <a:solidFill>
                  <a:srgbClr val="FF0000"/>
                </a:solidFill>
              </a:rPr>
              <a:t>Faydacılık yaklaşımı</a:t>
            </a:r>
            <a:r>
              <a:rPr lang="tr-TR" smtClean="0"/>
              <a:t>na göre, bir yöneticinin davranışı sonucu oluşan fayda, zarardan çoksa, kararın doğru ve ahlâkî olduğu düşünülür. Örgütte bulunanların çoğuna yararlı, az bir kısmının çıkarlarına dokunabileceği durumlarda karar doğru olarak kabul edilmektedir.</a:t>
            </a:r>
          </a:p>
          <a:p>
            <a:pPr fontAlgn="auto">
              <a:spcAft>
                <a:spcPts val="0"/>
              </a:spcAft>
              <a:buFont typeface="Arial" pitchFamily="34" charset="0"/>
              <a:buChar char="•"/>
              <a:defRPr/>
            </a:pPr>
            <a:r>
              <a:rPr lang="tr-TR" smtClean="0">
                <a:solidFill>
                  <a:srgbClr val="FF0000"/>
                </a:solidFill>
              </a:rPr>
              <a:t>Moral haklar yaklaşımı</a:t>
            </a:r>
            <a:r>
              <a:rPr lang="tr-TR" smtClean="0"/>
              <a:t>, kararların güvenlik, doğruluk, gizlilik, vicdan özgürlüğü, düşünce (ifade) özgürlüğü ve özel mülkiyet haklarına uyumu ifade eder.</a:t>
            </a:r>
          </a:p>
          <a:p>
            <a:pPr fontAlgn="auto">
              <a:spcAft>
                <a:spcPts val="0"/>
              </a:spcAft>
              <a:buFont typeface="Arial" pitchFamily="34" charset="0"/>
              <a:buChar char="•"/>
              <a:defRPr/>
            </a:pPr>
            <a:r>
              <a:rPr lang="tr-TR" smtClean="0">
                <a:solidFill>
                  <a:srgbClr val="FF0000"/>
                </a:solidFill>
              </a:rPr>
              <a:t>Adalet yaklaşımı</a:t>
            </a:r>
            <a:r>
              <a:rPr lang="tr-TR" smtClean="0"/>
              <a:t>, kararların din, dil, ırk, cinsiyet vb farklılıklara göre farklılaşmaması gerektiğini ifade eder.</a:t>
            </a:r>
            <a:endParaRPr lang="tr-TR"/>
          </a:p>
        </p:txBody>
      </p:sp>
    </p:spTree>
  </p:cSld>
  <p:clrMapOvr>
    <a:masterClrMapping/>
  </p:clrMapOvr>
  <p:transition>
    <p:wedg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Başlık"/>
          <p:cNvSpPr>
            <a:spLocks noGrp="1"/>
          </p:cNvSpPr>
          <p:nvPr>
            <p:ph type="title"/>
          </p:nvPr>
        </p:nvSpPr>
        <p:spPr/>
        <p:txBody>
          <a:bodyPr/>
          <a:lstStyle/>
          <a:p>
            <a:r>
              <a:rPr lang="tr-TR" smtClean="0"/>
              <a:t>ÖRGÜTSEL BAĞLILIK</a:t>
            </a:r>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Örgütün amaç ve değerlerini kabul etme, bu amaç ve değerler doğrultusunda hareket etme, örgütün başarısı için güçlü bir çalışma arzusu ile örgüt üyeliğini devam ettirme isteği;</a:t>
            </a:r>
          </a:p>
          <a:p>
            <a:pPr fontAlgn="auto">
              <a:spcAft>
                <a:spcPts val="0"/>
              </a:spcAft>
              <a:buFont typeface="Arial" pitchFamily="34" charset="0"/>
              <a:buChar char="•"/>
              <a:defRPr/>
            </a:pPr>
            <a:r>
              <a:rPr lang="tr-TR" smtClean="0"/>
              <a:t>Çalışanın örgütte kalma ve onun için çaba gösterme arzusu ile örgütün amaç ve değerlerini benimsemesi, örgütte kalma isteği duyarak örgütün amaç ve değerleriyle birincil hedef olarak maddi kaygılar gütmeksizin özdeşleşme, çalışanın işyerine psikolojik olarak bağlanması; </a:t>
            </a:r>
          </a:p>
          <a:p>
            <a:pPr fontAlgn="auto">
              <a:spcAft>
                <a:spcPts val="0"/>
              </a:spcAft>
              <a:buFont typeface="Arial" pitchFamily="34" charset="0"/>
              <a:buChar char="•"/>
              <a:defRPr/>
            </a:pPr>
            <a:r>
              <a:rPr lang="tr-TR" smtClean="0"/>
              <a:t>anlamlarına gelmektedir.</a:t>
            </a:r>
          </a:p>
        </p:txBody>
      </p:sp>
    </p:spTree>
  </p:cSld>
  <p:clrMapOvr>
    <a:masterClrMapping/>
  </p:clrMapOvr>
  <p:transition>
    <p:wedg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1 Başlık"/>
          <p:cNvSpPr>
            <a:spLocks noGrp="1"/>
          </p:cNvSpPr>
          <p:nvPr>
            <p:ph type="title"/>
          </p:nvPr>
        </p:nvSpPr>
        <p:spPr/>
        <p:txBody>
          <a:bodyPr/>
          <a:lstStyle/>
          <a:p>
            <a:r>
              <a:rPr lang="tr-TR" sz="3200" smtClean="0"/>
              <a:t>Meyer ve Allen’ın Üç Boyutlu Örgütsel Bağlılık Modeli; duygusal, devam ve normatif bağlılık </a:t>
            </a:r>
          </a:p>
        </p:txBody>
      </p:sp>
      <p:sp>
        <p:nvSpPr>
          <p:cNvPr id="76802" name="2 İçerik Yer Tutucusu"/>
          <p:cNvSpPr>
            <a:spLocks noGrp="1"/>
          </p:cNvSpPr>
          <p:nvPr>
            <p:ph idx="1"/>
          </p:nvPr>
        </p:nvSpPr>
        <p:spPr/>
        <p:txBody>
          <a:bodyPr/>
          <a:lstStyle/>
          <a:p>
            <a:r>
              <a:rPr lang="tr-TR" smtClean="0"/>
              <a:t>Meyer ve Allen (1991), üç boyutlu bir örgütsel bağlılık modeli önermişlerdir. Bunlar, duygusal bağlılık, devamlılık bağlılığı ve normatif bağlılıktır. </a:t>
            </a:r>
          </a:p>
        </p:txBody>
      </p:sp>
    </p:spTree>
  </p:cSld>
  <p:clrMapOvr>
    <a:masterClrMapping/>
  </p:clrMapOvr>
  <p:transition>
    <p:wedg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smtClean="0"/>
              <a:t>İşgörenlerin örgüte </a:t>
            </a:r>
            <a:r>
              <a:rPr lang="tr-TR" smtClean="0">
                <a:solidFill>
                  <a:srgbClr val="FF0000"/>
                </a:solidFill>
              </a:rPr>
              <a:t>duygusal olarak bağlanması, özdeşleşmesi ve katılımı “duygusal bağlılık” ile ifade edilirken, çalışanların örgütten ayrılmanın maliyetleri ile örgütte kalmanın maliyetlerini karşılaştırması sonucu örgüte bağlanmaları “devam bağlılığı” ile ifade edilmiştir. Örgütten ayrılmanın maliyetlerinin örgütte kalmanın maliyetlerinden daha büyük olduğunu algılayan çalışan, ihtiyacı olduğu için örgütte kalır. İşgörenlerin örgüte yükümlülük duygusu ile bağlanmaları da “normatif bağlılık” olarak ifade edilmektedir</a:t>
            </a:r>
            <a:r>
              <a:rPr lang="tr-TR" smtClean="0"/>
              <a:t>.</a:t>
            </a:r>
          </a:p>
          <a:p>
            <a:pPr fontAlgn="auto">
              <a:spcAft>
                <a:spcPts val="0"/>
              </a:spcAft>
              <a:buFont typeface="Arial" pitchFamily="34" charset="0"/>
              <a:buChar char="•"/>
              <a:defRPr/>
            </a:pPr>
            <a:endParaRPr lang="tr-TR"/>
          </a:p>
        </p:txBody>
      </p:sp>
    </p:spTree>
  </p:cSld>
  <p:clrMapOvr>
    <a:masterClrMapping/>
  </p:clrMapOvr>
  <p:transition>
    <p:wedg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1 Başlık"/>
          <p:cNvSpPr>
            <a:spLocks noGrp="1"/>
          </p:cNvSpPr>
          <p:nvPr>
            <p:ph type="title"/>
          </p:nvPr>
        </p:nvSpPr>
        <p:spPr/>
        <p:txBody>
          <a:bodyPr/>
          <a:lstStyle/>
          <a:p>
            <a:r>
              <a:rPr lang="tr-TR" smtClean="0"/>
              <a:t>Duygusal Bağlılık Anketi</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tr-TR" b="1" smtClean="0"/>
              <a:t>1</a:t>
            </a:r>
            <a:r>
              <a:rPr lang="tr-TR" smtClean="0"/>
              <a:t>. Bu işletmenin sorunlarını kendi sorunlarım gibi hissediyorum.</a:t>
            </a:r>
          </a:p>
          <a:p>
            <a:pPr fontAlgn="auto">
              <a:spcAft>
                <a:spcPts val="0"/>
              </a:spcAft>
              <a:buFont typeface="Arial" pitchFamily="34" charset="0"/>
              <a:buChar char="•"/>
              <a:defRPr/>
            </a:pPr>
            <a:r>
              <a:rPr lang="tr-TR" b="1" smtClean="0"/>
              <a:t>2</a:t>
            </a:r>
            <a:r>
              <a:rPr lang="tr-TR" smtClean="0"/>
              <a:t>. Bu işletmeye karşı güçlü bir ait olma hissim var.</a:t>
            </a:r>
          </a:p>
          <a:p>
            <a:pPr fontAlgn="auto">
              <a:spcAft>
                <a:spcPts val="0"/>
              </a:spcAft>
              <a:buFont typeface="Arial" pitchFamily="34" charset="0"/>
              <a:buChar char="•"/>
              <a:defRPr/>
            </a:pPr>
            <a:r>
              <a:rPr lang="tr-TR" b="1" smtClean="0"/>
              <a:t>3</a:t>
            </a:r>
            <a:r>
              <a:rPr lang="tr-TR" smtClean="0"/>
              <a:t>. Bu işletmeye kendimi duygusal olarak bağlı hissediyorum.</a:t>
            </a:r>
          </a:p>
          <a:p>
            <a:pPr fontAlgn="auto">
              <a:spcAft>
                <a:spcPts val="0"/>
              </a:spcAft>
              <a:buFont typeface="Arial" pitchFamily="34" charset="0"/>
              <a:buChar char="•"/>
              <a:defRPr/>
            </a:pPr>
            <a:r>
              <a:rPr lang="tr-TR" b="1" smtClean="0"/>
              <a:t>4</a:t>
            </a:r>
            <a:r>
              <a:rPr lang="tr-TR" smtClean="0"/>
              <a:t>. Bu işletmenin benim için çok özel bir anlamı var.</a:t>
            </a:r>
          </a:p>
          <a:p>
            <a:pPr fontAlgn="auto">
              <a:spcAft>
                <a:spcPts val="0"/>
              </a:spcAft>
              <a:buFont typeface="Arial" pitchFamily="34" charset="0"/>
              <a:buChar char="•"/>
              <a:defRPr/>
            </a:pPr>
            <a:r>
              <a:rPr lang="tr-TR" b="1" smtClean="0"/>
              <a:t>5</a:t>
            </a:r>
            <a:r>
              <a:rPr lang="tr-TR" smtClean="0"/>
              <a:t>. Kendimi bu işletmede ailenin bir parçası gibi hissediyorum.</a:t>
            </a:r>
          </a:p>
          <a:p>
            <a:pPr fontAlgn="auto">
              <a:spcAft>
                <a:spcPts val="0"/>
              </a:spcAft>
              <a:buFont typeface="Arial" pitchFamily="34" charset="0"/>
              <a:buChar char="•"/>
              <a:defRPr/>
            </a:pPr>
            <a:r>
              <a:rPr lang="tr-TR" b="1" smtClean="0"/>
              <a:t>6. </a:t>
            </a:r>
            <a:r>
              <a:rPr lang="tr-TR" smtClean="0"/>
              <a:t>Bu işletmedeki işimi kendi özel işim gibi hissediyorum. </a:t>
            </a:r>
          </a:p>
          <a:p>
            <a:pPr fontAlgn="auto">
              <a:spcAft>
                <a:spcPts val="0"/>
              </a:spcAft>
              <a:buFont typeface="Arial" pitchFamily="34" charset="0"/>
              <a:buChar char="•"/>
              <a:defRPr/>
            </a:pPr>
            <a:r>
              <a:rPr lang="tr-TR" b="1" smtClean="0"/>
              <a:t>7. </a:t>
            </a:r>
            <a:r>
              <a:rPr lang="tr-TR" smtClean="0"/>
              <a:t>Bu işletmenin bir çalışanı olmanın gurur verici olduğunu düşünüyorum.</a:t>
            </a:r>
          </a:p>
          <a:p>
            <a:pPr fontAlgn="auto">
              <a:spcAft>
                <a:spcPts val="0"/>
              </a:spcAft>
              <a:buFont typeface="Arial" pitchFamily="34" charset="0"/>
              <a:buChar char="•"/>
              <a:defRPr/>
            </a:pPr>
            <a:r>
              <a:rPr lang="tr-TR" b="1" smtClean="0"/>
              <a:t>8</a:t>
            </a:r>
            <a:r>
              <a:rPr lang="tr-TR" smtClean="0"/>
              <a:t>. Bu işletmenin amaçlarını benimsiyorum.</a:t>
            </a:r>
          </a:p>
          <a:p>
            <a:pPr fontAlgn="auto">
              <a:spcAft>
                <a:spcPts val="0"/>
              </a:spcAft>
              <a:buFont typeface="Arial" pitchFamily="34" charset="0"/>
              <a:buChar char="•"/>
              <a:defRPr/>
            </a:pPr>
            <a:endParaRPr lang="tr-TR"/>
          </a:p>
        </p:txBody>
      </p:sp>
    </p:spTree>
  </p:cSld>
  <p:clrMapOvr>
    <a:masterClrMapping/>
  </p:clrMapOvr>
  <p:transition>
    <p:wedg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1 Başlık"/>
          <p:cNvSpPr>
            <a:spLocks noGrp="1"/>
          </p:cNvSpPr>
          <p:nvPr>
            <p:ph type="title"/>
          </p:nvPr>
        </p:nvSpPr>
        <p:spPr/>
        <p:txBody>
          <a:bodyPr/>
          <a:lstStyle/>
          <a:p>
            <a:r>
              <a:rPr lang="tr-TR" smtClean="0"/>
              <a:t>Devam Bağlılığı Anketi</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tr-TR" b="1" smtClean="0"/>
              <a:t>9. </a:t>
            </a:r>
            <a:r>
              <a:rPr lang="tr-TR" smtClean="0"/>
              <a:t>İstesem de şu anda bu işletmeden ayrılmak benim için çok zor olur.</a:t>
            </a:r>
          </a:p>
          <a:p>
            <a:pPr fontAlgn="auto">
              <a:spcAft>
                <a:spcPts val="0"/>
              </a:spcAft>
              <a:buFont typeface="Arial" pitchFamily="34" charset="0"/>
              <a:buChar char="•"/>
              <a:defRPr/>
            </a:pPr>
            <a:r>
              <a:rPr lang="tr-TR" b="1" smtClean="0"/>
              <a:t>10. </a:t>
            </a:r>
            <a:r>
              <a:rPr lang="tr-TR" smtClean="0"/>
              <a:t>Şu anda bu işletmeden ayrılmak istediğime karar versem hayatımın çoğu alt üst olur.</a:t>
            </a:r>
          </a:p>
          <a:p>
            <a:pPr fontAlgn="auto">
              <a:spcAft>
                <a:spcPts val="0"/>
              </a:spcAft>
              <a:buFont typeface="Arial" pitchFamily="34" charset="0"/>
              <a:buChar char="•"/>
              <a:defRPr/>
            </a:pPr>
            <a:r>
              <a:rPr lang="tr-TR" b="1" smtClean="0"/>
              <a:t>11. </a:t>
            </a:r>
            <a:r>
              <a:rPr lang="tr-TR" smtClean="0"/>
              <a:t>Eğer bu işletmeye kendimden bu kadar çok şey vermiş olmasaydım başka yerde çalışmayı düşünebilirdim.</a:t>
            </a:r>
          </a:p>
          <a:p>
            <a:pPr fontAlgn="auto">
              <a:spcAft>
                <a:spcPts val="0"/>
              </a:spcAft>
              <a:buFont typeface="Arial" pitchFamily="34" charset="0"/>
              <a:buChar char="•"/>
              <a:defRPr/>
            </a:pPr>
            <a:r>
              <a:rPr lang="tr-TR" b="1" smtClean="0"/>
              <a:t>12. </a:t>
            </a:r>
            <a:r>
              <a:rPr lang="tr-TR" smtClean="0"/>
              <a:t>Yeni bir işyerine alışmak benim için çok zor olurdu.</a:t>
            </a:r>
          </a:p>
          <a:p>
            <a:pPr fontAlgn="auto">
              <a:spcAft>
                <a:spcPts val="0"/>
              </a:spcAft>
              <a:buFont typeface="Arial" pitchFamily="34" charset="0"/>
              <a:buChar char="•"/>
              <a:defRPr/>
            </a:pPr>
            <a:r>
              <a:rPr lang="tr-TR" b="1" smtClean="0"/>
              <a:t>13. </a:t>
            </a:r>
            <a:r>
              <a:rPr lang="tr-TR" smtClean="0"/>
              <a:t>Zaman geçtikçe bu işletmeden ayrılmanın gittikçe zorlaştığını hissediyorum.</a:t>
            </a:r>
          </a:p>
          <a:p>
            <a:pPr fontAlgn="auto">
              <a:spcAft>
                <a:spcPts val="0"/>
              </a:spcAft>
              <a:buFont typeface="Arial" pitchFamily="34" charset="0"/>
              <a:buChar char="•"/>
              <a:defRPr/>
            </a:pPr>
            <a:r>
              <a:rPr lang="tr-TR" b="1" smtClean="0"/>
              <a:t>14. </a:t>
            </a:r>
            <a:r>
              <a:rPr lang="tr-TR" smtClean="0"/>
              <a:t>Bu işletmeden ayrılıp başka bir yerde sıfırdan başlamak istemezdim.</a:t>
            </a:r>
          </a:p>
          <a:p>
            <a:pPr fontAlgn="auto">
              <a:spcAft>
                <a:spcPts val="0"/>
              </a:spcAft>
              <a:buFont typeface="Arial" pitchFamily="34" charset="0"/>
              <a:buChar char="•"/>
              <a:defRPr/>
            </a:pPr>
            <a:r>
              <a:rPr lang="tr-TR" b="1" smtClean="0"/>
              <a:t>15. </a:t>
            </a:r>
            <a:r>
              <a:rPr lang="tr-TR" smtClean="0"/>
              <a:t>Başka işletmenin buradan daha iyi olacağının garantisi yok; burayı hiç olmazsa biliyorum.</a:t>
            </a:r>
          </a:p>
        </p:txBody>
      </p:sp>
    </p:spTree>
  </p:cSld>
  <p:clrMapOvr>
    <a:masterClrMapping/>
  </p:clrMapOvr>
  <p:transition>
    <p:wedg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Başlık"/>
          <p:cNvSpPr>
            <a:spLocks noGrp="1"/>
          </p:cNvSpPr>
          <p:nvPr>
            <p:ph type="title"/>
          </p:nvPr>
        </p:nvSpPr>
        <p:spPr/>
        <p:txBody>
          <a:bodyPr/>
          <a:lstStyle/>
          <a:p>
            <a:r>
              <a:rPr lang="tr-TR" smtClean="0"/>
              <a:t>Normatif Bağlılık Anketi</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tr-TR" b="1" smtClean="0"/>
              <a:t>16. </a:t>
            </a:r>
            <a:r>
              <a:rPr lang="tr-TR" smtClean="0"/>
              <a:t>Buradaki insanlara karşı yükümlülük hissettiğim için bu işletmeden ayrılmak istemezdim.</a:t>
            </a:r>
          </a:p>
          <a:p>
            <a:pPr fontAlgn="auto">
              <a:spcAft>
                <a:spcPts val="0"/>
              </a:spcAft>
              <a:buFont typeface="Arial" pitchFamily="34" charset="0"/>
              <a:buChar char="•"/>
              <a:defRPr/>
            </a:pPr>
            <a:r>
              <a:rPr lang="tr-TR" b="1" smtClean="0"/>
              <a:t>17. </a:t>
            </a:r>
            <a:r>
              <a:rPr lang="tr-TR" smtClean="0"/>
              <a:t>Bu işletmeye çok şey borçluyum.</a:t>
            </a:r>
          </a:p>
          <a:p>
            <a:pPr fontAlgn="auto">
              <a:spcAft>
                <a:spcPts val="0"/>
              </a:spcAft>
              <a:buFont typeface="Arial" pitchFamily="34" charset="0"/>
              <a:buChar char="•"/>
              <a:defRPr/>
            </a:pPr>
            <a:r>
              <a:rPr lang="tr-TR" b="1" smtClean="0"/>
              <a:t>18. </a:t>
            </a:r>
            <a:r>
              <a:rPr lang="tr-TR" smtClean="0"/>
              <a:t>Benim için avantajlı da olsa, bu işletmeden şu anda ayrılmanın doğru olmadığını hissediyorum.</a:t>
            </a:r>
          </a:p>
          <a:p>
            <a:pPr fontAlgn="auto">
              <a:spcAft>
                <a:spcPts val="0"/>
              </a:spcAft>
              <a:buFont typeface="Arial" pitchFamily="34" charset="0"/>
              <a:buChar char="•"/>
              <a:defRPr/>
            </a:pPr>
            <a:r>
              <a:rPr lang="tr-TR" b="1" smtClean="0"/>
              <a:t>19. </a:t>
            </a:r>
            <a:r>
              <a:rPr lang="tr-TR" smtClean="0"/>
              <a:t>Bu işletme benim sadakatimi hak ediyor.</a:t>
            </a:r>
          </a:p>
          <a:p>
            <a:pPr fontAlgn="auto">
              <a:spcAft>
                <a:spcPts val="0"/>
              </a:spcAft>
              <a:buFont typeface="Arial" pitchFamily="34" charset="0"/>
              <a:buChar char="•"/>
              <a:defRPr/>
            </a:pPr>
            <a:r>
              <a:rPr lang="tr-TR" b="1" smtClean="0"/>
              <a:t>20. </a:t>
            </a:r>
            <a:r>
              <a:rPr lang="tr-TR" smtClean="0"/>
              <a:t>Bu işletmeden şimdi ayrılsam kendimi suçlu hissederim.</a:t>
            </a:r>
          </a:p>
          <a:p>
            <a:pPr fontAlgn="auto">
              <a:spcAft>
                <a:spcPts val="0"/>
              </a:spcAft>
              <a:buFont typeface="Arial" pitchFamily="34" charset="0"/>
              <a:buChar char="•"/>
              <a:defRPr/>
            </a:pPr>
            <a:r>
              <a:rPr lang="tr-TR" b="1" smtClean="0"/>
              <a:t>21. </a:t>
            </a:r>
            <a:r>
              <a:rPr lang="tr-TR" smtClean="0"/>
              <a:t>Bu işletmeden ayrılıp burada kurduğum kişisel ilişkileri bozmam doğru olmaz.</a:t>
            </a:r>
          </a:p>
          <a:p>
            <a:pPr fontAlgn="auto">
              <a:spcAft>
                <a:spcPts val="0"/>
              </a:spcAft>
              <a:buFont typeface="Arial" pitchFamily="34" charset="0"/>
              <a:buChar char="•"/>
              <a:defRPr/>
            </a:pPr>
            <a:r>
              <a:rPr lang="tr-TR" b="1" smtClean="0"/>
              <a:t>22. </a:t>
            </a:r>
            <a:r>
              <a:rPr lang="tr-TR" smtClean="0"/>
              <a:t>Bu işletmeye sadakat göstermemin gerekli olduğunu düşünüyorum.</a:t>
            </a:r>
          </a:p>
        </p:txBody>
      </p:sp>
    </p:spTree>
  </p:cSld>
  <p:clrMapOvr>
    <a:masterClrMapping/>
  </p:clrMapOvr>
  <p:transition>
    <p:wedg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1 Başlık"/>
          <p:cNvSpPr>
            <a:spLocks noGrp="1"/>
          </p:cNvSpPr>
          <p:nvPr>
            <p:ph type="title"/>
          </p:nvPr>
        </p:nvSpPr>
        <p:spPr/>
        <p:txBody>
          <a:bodyPr/>
          <a:lstStyle/>
          <a:p>
            <a:endParaRPr lang="tr-TR" smtClean="0"/>
          </a:p>
        </p:txBody>
      </p:sp>
      <p:sp>
        <p:nvSpPr>
          <p:cNvPr id="81922" name="2 İçerik Yer Tutucusu"/>
          <p:cNvSpPr>
            <a:spLocks noGrp="1"/>
          </p:cNvSpPr>
          <p:nvPr>
            <p:ph idx="1"/>
          </p:nvPr>
        </p:nvSpPr>
        <p:spPr/>
        <p:txBody>
          <a:bodyPr/>
          <a:lstStyle/>
          <a:p>
            <a:endParaRPr lang="tr-TR" smtClean="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smtClean="0"/>
              <a:t>EMEK VERİMLİLİĞİ VE VERİMLİLİK İNDEKSİ</a:t>
            </a:r>
            <a:endParaRPr lang="tr-TR"/>
          </a:p>
        </p:txBody>
      </p:sp>
      <p:sp>
        <p:nvSpPr>
          <p:cNvPr id="3" name="2 İçerik Yer Tutucusu"/>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tr-TR" smtClean="0"/>
              <a:t>2010 yılında, bir otel işletmesinin katlar departmanında 20 işgören günde 100 odayı temizlerken, bugün 30 işgören 175 odayı temizlemektedir. Emek verimliliği indeksini bularak yorumlayınız.</a:t>
            </a:r>
          </a:p>
          <a:p>
            <a:pPr fontAlgn="auto">
              <a:spcAft>
                <a:spcPts val="0"/>
              </a:spcAft>
              <a:buFont typeface="Arial" pitchFamily="34" charset="0"/>
              <a:buNone/>
              <a:defRPr/>
            </a:pPr>
            <a:endParaRPr lang="tr-TR" u="sng" smtClean="0"/>
          </a:p>
          <a:p>
            <a:pPr fontAlgn="auto">
              <a:spcAft>
                <a:spcPts val="0"/>
              </a:spcAft>
              <a:buFont typeface="Arial" pitchFamily="34" charset="0"/>
              <a:buNone/>
              <a:defRPr/>
            </a:pPr>
            <a:r>
              <a:rPr lang="tr-TR" smtClean="0"/>
              <a:t>		  Bugünkü Verimlilik	175 / 30</a:t>
            </a:r>
          </a:p>
          <a:p>
            <a:pPr fontAlgn="auto">
              <a:spcAft>
                <a:spcPts val="0"/>
              </a:spcAft>
              <a:buFont typeface="Arial" pitchFamily="34" charset="0"/>
              <a:buNone/>
              <a:defRPr/>
            </a:pPr>
            <a:r>
              <a:rPr lang="tr-TR" smtClean="0"/>
              <a:t>EVİ =                                           =		      =  1,17</a:t>
            </a:r>
          </a:p>
          <a:p>
            <a:pPr fontAlgn="auto">
              <a:spcAft>
                <a:spcPts val="0"/>
              </a:spcAft>
              <a:buFont typeface="Arial" pitchFamily="34" charset="0"/>
              <a:buNone/>
              <a:defRPr/>
            </a:pPr>
            <a:r>
              <a:rPr lang="tr-TR" smtClean="0"/>
              <a:t>		Baz Yılındaki Verimlilik	100 / 20</a:t>
            </a:r>
          </a:p>
          <a:p>
            <a:pPr fontAlgn="auto">
              <a:spcAft>
                <a:spcPts val="0"/>
              </a:spcAft>
              <a:buFont typeface="Arial" pitchFamily="34" charset="0"/>
              <a:buNone/>
              <a:defRPr/>
            </a:pPr>
            <a:endParaRPr lang="tr-TR" smtClean="0"/>
          </a:p>
          <a:p>
            <a:pPr fontAlgn="auto">
              <a:spcAft>
                <a:spcPts val="0"/>
              </a:spcAft>
              <a:buFont typeface="Arial" pitchFamily="34" charset="0"/>
              <a:buNone/>
              <a:defRPr/>
            </a:pPr>
            <a:r>
              <a:rPr lang="tr-TR" smtClean="0"/>
              <a:t>EVİ &gt; 1 olduğundan emeğin verimliliği artmıştır.</a:t>
            </a:r>
          </a:p>
        </p:txBody>
      </p:sp>
      <p:cxnSp>
        <p:nvCxnSpPr>
          <p:cNvPr id="8" name="7 Düz Bağlayıcı"/>
          <p:cNvCxnSpPr/>
          <p:nvPr/>
        </p:nvCxnSpPr>
        <p:spPr>
          <a:xfrm flipV="1">
            <a:off x="1403350" y="4292600"/>
            <a:ext cx="3024188" cy="73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flipH="1">
            <a:off x="4859338" y="4243388"/>
            <a:ext cx="1535112" cy="492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p:txBody>
          <a:bodyPr/>
          <a:lstStyle/>
          <a:p>
            <a:r>
              <a:rPr lang="tr-TR" smtClean="0"/>
              <a:t>İKY’NİN İŞLEVLERİ</a:t>
            </a:r>
          </a:p>
        </p:txBody>
      </p:sp>
      <p:sp>
        <p:nvSpPr>
          <p:cNvPr id="3" name="2 İçerik Yer Tutucusu"/>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smtClean="0"/>
              <a:t>İnsan kaynaklarının </a:t>
            </a:r>
          </a:p>
          <a:p>
            <a:pPr lvl="1" fontAlgn="auto">
              <a:spcAft>
                <a:spcPts val="0"/>
              </a:spcAft>
              <a:buFont typeface="Arial" pitchFamily="34" charset="0"/>
              <a:buChar char="–"/>
              <a:defRPr/>
            </a:pPr>
            <a:r>
              <a:rPr lang="tr-TR" smtClean="0"/>
              <a:t>Sağlanması</a:t>
            </a:r>
          </a:p>
          <a:p>
            <a:pPr lvl="2" fontAlgn="auto">
              <a:spcAft>
                <a:spcPts val="0"/>
              </a:spcAft>
              <a:buFont typeface="Arial" pitchFamily="34" charset="0"/>
              <a:buChar char="•"/>
              <a:defRPr/>
            </a:pPr>
            <a:r>
              <a:rPr lang="tr-TR" smtClean="0"/>
              <a:t>İnsan kaynağına ilişkin politika oluşturma, insan kaynaklarının plânlanması (nicelik ve nitelik), iş analizi, iş tanımı ve iş gerekleri</a:t>
            </a:r>
          </a:p>
          <a:p>
            <a:pPr lvl="1" fontAlgn="auto">
              <a:spcAft>
                <a:spcPts val="0"/>
              </a:spcAft>
              <a:buFont typeface="Arial" pitchFamily="34" charset="0"/>
              <a:buChar char="–"/>
              <a:defRPr/>
            </a:pPr>
            <a:r>
              <a:rPr lang="tr-TR" smtClean="0"/>
              <a:t>Yönlendirilmesi</a:t>
            </a:r>
          </a:p>
          <a:p>
            <a:pPr lvl="2" fontAlgn="auto">
              <a:spcAft>
                <a:spcPts val="0"/>
              </a:spcAft>
              <a:buFont typeface="Arial" pitchFamily="34" charset="0"/>
              <a:buChar char="•"/>
              <a:defRPr/>
            </a:pPr>
            <a:r>
              <a:rPr lang="tr-TR" smtClean="0"/>
              <a:t>İş motivasyonu, iş ahlâkı, örgütsel bağlılık, disiplin uygulamaları</a:t>
            </a:r>
          </a:p>
          <a:p>
            <a:pPr lvl="1" fontAlgn="auto">
              <a:spcAft>
                <a:spcPts val="0"/>
              </a:spcAft>
              <a:buFont typeface="Arial" pitchFamily="34" charset="0"/>
              <a:buChar char="–"/>
              <a:defRPr/>
            </a:pPr>
            <a:r>
              <a:rPr lang="tr-TR" smtClean="0"/>
              <a:t>Eğitimi-geliştirilmesi</a:t>
            </a:r>
          </a:p>
          <a:p>
            <a:pPr lvl="2" fontAlgn="auto">
              <a:spcAft>
                <a:spcPts val="0"/>
              </a:spcAft>
              <a:buFont typeface="Arial" pitchFamily="34" charset="0"/>
              <a:buChar char="•"/>
              <a:defRPr/>
            </a:pPr>
            <a:r>
              <a:rPr lang="tr-TR" smtClean="0"/>
              <a:t>Performans değerlendirme, kariyer yönetimi, uzmanlaşma</a:t>
            </a:r>
          </a:p>
          <a:p>
            <a:pPr lvl="1" fontAlgn="auto">
              <a:spcAft>
                <a:spcPts val="0"/>
              </a:spcAft>
              <a:buFont typeface="Arial" pitchFamily="34" charset="0"/>
              <a:buChar char="–"/>
              <a:defRPr/>
            </a:pPr>
            <a:r>
              <a:rPr lang="tr-TR" smtClean="0"/>
              <a:t>Ücretlendirilmesi</a:t>
            </a:r>
          </a:p>
          <a:p>
            <a:pPr lvl="2" fontAlgn="auto">
              <a:spcAft>
                <a:spcPts val="0"/>
              </a:spcAft>
              <a:buFont typeface="Arial" pitchFamily="34" charset="0"/>
              <a:buChar char="•"/>
              <a:defRPr/>
            </a:pPr>
            <a:r>
              <a:rPr lang="tr-TR" smtClean="0"/>
              <a:t>Ücret yönetimi, iş değerleme, ödüllendirme</a:t>
            </a:r>
          </a:p>
          <a:p>
            <a:pPr lvl="1" fontAlgn="auto">
              <a:spcAft>
                <a:spcPts val="0"/>
              </a:spcAft>
              <a:buFont typeface="Arial" pitchFamily="34" charset="0"/>
              <a:buChar char="–"/>
              <a:defRPr/>
            </a:pPr>
            <a:r>
              <a:rPr lang="tr-TR" smtClean="0"/>
              <a:t>Üyesi olduğu sendikalarla ilişkiler</a:t>
            </a:r>
          </a:p>
          <a:p>
            <a:pPr lvl="2" fontAlgn="auto">
              <a:spcAft>
                <a:spcPts val="0"/>
              </a:spcAft>
              <a:buFont typeface="Arial" pitchFamily="34" charset="0"/>
              <a:buChar char="•"/>
              <a:defRPr/>
            </a:pPr>
            <a:r>
              <a:rPr lang="tr-TR" smtClean="0"/>
              <a:t>Sendika yönetimleri ile müzakereler, çalışanların güvenliği ve sağlığı ile ilgili iyileştirmeler</a:t>
            </a:r>
          </a:p>
          <a:p>
            <a:pPr fontAlgn="auto">
              <a:spcAft>
                <a:spcPts val="0"/>
              </a:spcAft>
              <a:buFont typeface="Arial" pitchFamily="34" charset="0"/>
              <a:buChar char="•"/>
              <a:defRPr/>
            </a:pPr>
            <a:endParaRPr lang="tr-T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title"/>
          </p:nvPr>
        </p:nvSpPr>
        <p:spPr/>
        <p:txBody>
          <a:bodyPr/>
          <a:lstStyle/>
          <a:p>
            <a:r>
              <a:rPr lang="tr-TR" smtClean="0"/>
              <a:t>İKY’NİN ORGANİZASYON ŞEMASI</a:t>
            </a:r>
          </a:p>
        </p:txBody>
      </p:sp>
      <p:graphicFrame>
        <p:nvGraphicFramePr>
          <p:cNvPr id="4" name="3 İçerik Yer Tutucusu"/>
          <p:cNvGraphicFramePr>
            <a:graphicFrameLocks noGrp="1"/>
          </p:cNvGraphicFramePr>
          <p:nvPr>
            <p:ph idx="1"/>
          </p:nvPr>
        </p:nvGraphicFramePr>
        <p:xfrm>
          <a:off x="457200" y="1600200"/>
          <a:ext cx="8435277" cy="4493096"/>
        </p:xfrm>
        <a:graphic>
          <a:graphicData uri="http://schemas.openxmlformats.org/drawingml/2006/table">
            <a:tbl>
              <a:tblPr firstRow="1" bandRow="1">
                <a:tableStyleId>{5C22544A-7EE6-4342-B048-85BDC9FD1C3A}</a:tableStyleId>
              </a:tblPr>
              <a:tblGrid>
                <a:gridCol w="937253"/>
                <a:gridCol w="937253"/>
                <a:gridCol w="937253"/>
                <a:gridCol w="937253"/>
                <a:gridCol w="937253"/>
                <a:gridCol w="937253"/>
                <a:gridCol w="937253"/>
                <a:gridCol w="937253"/>
                <a:gridCol w="937253"/>
              </a:tblGrid>
              <a:tr h="1345749">
                <a:tc gridSpan="3">
                  <a:txBody>
                    <a:bodyPr/>
                    <a:lstStyle/>
                    <a:p>
                      <a:endParaRPr lang="tr-TR" sz="1800"/>
                    </a:p>
                  </a:txBody>
                  <a:tcPr/>
                </a:tc>
                <a:tc hMerge="1">
                  <a:txBody>
                    <a:bodyPr/>
                    <a:lstStyle/>
                    <a:p>
                      <a:endParaRPr lang="tr-TR"/>
                    </a:p>
                  </a:txBody>
                  <a:tcPr/>
                </a:tc>
                <a:tc hMerge="1">
                  <a:txBody>
                    <a:bodyPr/>
                    <a:lstStyle/>
                    <a:p>
                      <a:endParaRPr lang="tr-TR"/>
                    </a:p>
                  </a:txBody>
                  <a:tcPr/>
                </a:tc>
                <a:tc gridSpan="3">
                  <a:txBody>
                    <a:bodyPr/>
                    <a:lstStyle/>
                    <a:p>
                      <a:pPr algn="ctr"/>
                      <a:endParaRPr lang="tr-TR" sz="1800" smtClean="0"/>
                    </a:p>
                    <a:p>
                      <a:pPr algn="ctr"/>
                      <a:r>
                        <a:rPr lang="tr-TR" sz="1800" smtClean="0"/>
                        <a:t>İK MÜDÜRÜ</a:t>
                      </a:r>
                    </a:p>
                    <a:p>
                      <a:pPr algn="ctr"/>
                      <a:endParaRPr lang="tr-TR" sz="1800"/>
                    </a:p>
                  </a:txBody>
                  <a:tcPr/>
                </a:tc>
                <a:tc hMerge="1">
                  <a:txBody>
                    <a:bodyPr/>
                    <a:lstStyle/>
                    <a:p>
                      <a:endParaRPr lang="tr-TR"/>
                    </a:p>
                  </a:txBody>
                  <a:tcPr/>
                </a:tc>
                <a:tc hMerge="1">
                  <a:txBody>
                    <a:bodyPr/>
                    <a:lstStyle/>
                    <a:p>
                      <a:endParaRPr lang="tr-TR"/>
                    </a:p>
                  </a:txBody>
                  <a:tcPr/>
                </a:tc>
                <a:tc gridSpan="3">
                  <a:txBody>
                    <a:bodyPr/>
                    <a:lstStyle/>
                    <a:p>
                      <a:endParaRPr lang="tr-TR" sz="1800"/>
                    </a:p>
                  </a:txBody>
                  <a:tcPr/>
                </a:tc>
                <a:tc hMerge="1">
                  <a:txBody>
                    <a:bodyPr/>
                    <a:lstStyle/>
                    <a:p>
                      <a:endParaRPr lang="tr-TR"/>
                    </a:p>
                  </a:txBody>
                  <a:tcPr/>
                </a:tc>
                <a:tc hMerge="1">
                  <a:txBody>
                    <a:bodyPr/>
                    <a:lstStyle/>
                    <a:p>
                      <a:endParaRPr lang="tr-TR"/>
                    </a:p>
                  </a:txBody>
                  <a:tcPr/>
                </a:tc>
              </a:tr>
              <a:tr h="3147347">
                <a:tc>
                  <a:txBody>
                    <a:bodyPr/>
                    <a:lstStyle/>
                    <a:p>
                      <a:pPr algn="ctr"/>
                      <a:endParaRPr lang="tr-TR" sz="1800" smtClean="0"/>
                    </a:p>
                    <a:p>
                      <a:pPr algn="ctr"/>
                      <a:r>
                        <a:rPr lang="tr-TR" sz="1800" smtClean="0"/>
                        <a:t>İNSAN GÜCÜ PLÂNLAMA</a:t>
                      </a:r>
                      <a:endParaRPr lang="tr-TR" sz="1800"/>
                    </a:p>
                  </a:txBody>
                  <a:tcPr vert="vert270"/>
                </a:tc>
                <a:tc>
                  <a:txBody>
                    <a:bodyPr/>
                    <a:lstStyle/>
                    <a:p>
                      <a:pPr algn="ctr"/>
                      <a:endParaRPr lang="tr-TR" sz="1800" smtClean="0"/>
                    </a:p>
                    <a:p>
                      <a:pPr algn="ctr"/>
                      <a:r>
                        <a:rPr lang="tr-TR" sz="1800" smtClean="0"/>
                        <a:t>İŞE ALMA VE YERLEŞTİRME</a:t>
                      </a:r>
                      <a:endParaRPr lang="tr-TR" sz="1800"/>
                    </a:p>
                  </a:txBody>
                  <a:tcPr vert="vert270"/>
                </a:tc>
                <a:tc>
                  <a:txBody>
                    <a:bodyPr/>
                    <a:lstStyle/>
                    <a:p>
                      <a:pPr algn="ctr"/>
                      <a:endParaRPr lang="tr-TR" sz="1800" smtClean="0"/>
                    </a:p>
                    <a:p>
                      <a:pPr algn="ctr"/>
                      <a:r>
                        <a:rPr lang="tr-TR" sz="1800" smtClean="0"/>
                        <a:t>EĞİTİM</a:t>
                      </a:r>
                      <a:endParaRPr lang="tr-TR" sz="1800"/>
                    </a:p>
                  </a:txBody>
                  <a:tcPr vert="vert270"/>
                </a:tc>
                <a:tc>
                  <a:txBody>
                    <a:bodyPr/>
                    <a:lstStyle/>
                    <a:p>
                      <a:pPr algn="ctr"/>
                      <a:endParaRPr lang="tr-TR" sz="1800" smtClean="0"/>
                    </a:p>
                    <a:p>
                      <a:pPr algn="ctr"/>
                      <a:r>
                        <a:rPr lang="tr-TR" sz="1800" smtClean="0"/>
                        <a:t>ÜCRETLENDİRME</a:t>
                      </a:r>
                      <a:endParaRPr lang="tr-TR" sz="1800"/>
                    </a:p>
                  </a:txBody>
                  <a:tcPr vert="vert270"/>
                </a:tc>
                <a:tc>
                  <a:txBody>
                    <a:bodyPr/>
                    <a:lstStyle/>
                    <a:p>
                      <a:pPr algn="ctr"/>
                      <a:endParaRPr lang="tr-TR" sz="1800" smtClean="0"/>
                    </a:p>
                    <a:p>
                      <a:pPr algn="ctr"/>
                      <a:r>
                        <a:rPr lang="tr-TR" sz="1800" smtClean="0"/>
                        <a:t>GÜVENLİK VE SAĞLIK</a:t>
                      </a:r>
                      <a:endParaRPr lang="tr-TR" sz="1800"/>
                    </a:p>
                  </a:txBody>
                  <a:tcPr vert="vert270"/>
                </a:tc>
                <a:tc>
                  <a:txBody>
                    <a:bodyPr/>
                    <a:lstStyle/>
                    <a:p>
                      <a:pPr algn="ctr"/>
                      <a:endParaRPr lang="tr-TR" sz="1800" smtClean="0"/>
                    </a:p>
                    <a:p>
                      <a:pPr algn="ctr"/>
                      <a:r>
                        <a:rPr lang="tr-TR" sz="1800" smtClean="0"/>
                        <a:t>PERSONEL DEĞERLENDİRME</a:t>
                      </a:r>
                      <a:endParaRPr lang="tr-TR" sz="1800"/>
                    </a:p>
                  </a:txBody>
                  <a:tcPr vert="vert270"/>
                </a:tc>
                <a:tc>
                  <a:txBody>
                    <a:bodyPr/>
                    <a:lstStyle/>
                    <a:p>
                      <a:pPr algn="ctr"/>
                      <a:endParaRPr lang="tr-TR" sz="1800" smtClean="0"/>
                    </a:p>
                    <a:p>
                      <a:pPr algn="ctr"/>
                      <a:r>
                        <a:rPr lang="tr-TR" sz="1800" smtClean="0"/>
                        <a:t>SOSYAL HİZMETLER</a:t>
                      </a:r>
                      <a:endParaRPr lang="tr-TR" sz="1800"/>
                    </a:p>
                  </a:txBody>
                  <a:tcPr vert="vert270"/>
                </a:tc>
                <a:tc>
                  <a:txBody>
                    <a:bodyPr/>
                    <a:lstStyle/>
                    <a:p>
                      <a:pPr algn="ctr"/>
                      <a:endParaRPr lang="tr-TR" sz="1800" smtClean="0"/>
                    </a:p>
                    <a:p>
                      <a:pPr algn="ctr"/>
                      <a:r>
                        <a:rPr lang="tr-TR" sz="1800" smtClean="0"/>
                        <a:t>ÖRGÜT GELİŞTİRME</a:t>
                      </a:r>
                      <a:endParaRPr lang="tr-TR" sz="1800"/>
                    </a:p>
                  </a:txBody>
                  <a:tcPr vert="vert270"/>
                </a:tc>
                <a:tc>
                  <a:txBody>
                    <a:bodyPr/>
                    <a:lstStyle/>
                    <a:p>
                      <a:pPr algn="ctr"/>
                      <a:endParaRPr lang="tr-TR" sz="1800" smtClean="0"/>
                    </a:p>
                    <a:p>
                      <a:pPr algn="ctr"/>
                      <a:r>
                        <a:rPr lang="tr-TR" sz="1800" smtClean="0"/>
                        <a:t>ENDÜSTRİ İLİŞKİLERİ</a:t>
                      </a:r>
                      <a:endParaRPr lang="tr-TR" sz="1800"/>
                    </a:p>
                  </a:txBody>
                  <a:tcPr vert="vert270"/>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TotalTime>
  <Words>3108</Words>
  <Application>Microsoft Office PowerPoint</Application>
  <PresentationFormat>Ekran Gösterisi (4:3)</PresentationFormat>
  <Paragraphs>379</Paragraphs>
  <Slides>68</Slides>
  <Notes>0</Notes>
  <HiddenSlides>0</HiddenSlides>
  <MMClips>0</MMClips>
  <ScaleCrop>false</ScaleCrop>
  <HeadingPairs>
    <vt:vector size="6" baseType="variant">
      <vt:variant>
        <vt:lpstr>Kullanılan Yazı Tipleri</vt:lpstr>
      </vt:variant>
      <vt:variant>
        <vt:i4>3</vt:i4>
      </vt:variant>
      <vt:variant>
        <vt:lpstr>Tasarım Şablonu</vt:lpstr>
      </vt:variant>
      <vt:variant>
        <vt:i4>1</vt:i4>
      </vt:variant>
      <vt:variant>
        <vt:lpstr>Slayt Başlıkları</vt:lpstr>
      </vt:variant>
      <vt:variant>
        <vt:i4>68</vt:i4>
      </vt:variant>
    </vt:vector>
  </HeadingPairs>
  <TitlesOfParts>
    <vt:vector size="72" baseType="lpstr">
      <vt:lpstr>Calibri</vt:lpstr>
      <vt:lpstr>Arial</vt:lpstr>
      <vt:lpstr>Symbol</vt:lpstr>
      <vt:lpstr>Ofis Teması</vt:lpstr>
      <vt:lpstr>İNSAN KAYNAKLARI YÖNETİMİ</vt:lpstr>
      <vt:lpstr>İNSAN KAYNAKLARI YÖNETİMİ NEDİR?</vt:lpstr>
      <vt:lpstr>PERSONEL YÖNETİMİ VE İKY</vt:lpstr>
      <vt:lpstr>İKY’NİN AMAÇLARI</vt:lpstr>
      <vt:lpstr>VERİMLİLİK NEDİR?</vt:lpstr>
      <vt:lpstr>ÜRETİM FAKTÖRLERİ VE GELİRLERİ</vt:lpstr>
      <vt:lpstr>EMEK VERİMLİLİĞİ VE VERİMLİLİK İNDEKSİ</vt:lpstr>
      <vt:lpstr>İKY’NİN İŞLEVLERİ</vt:lpstr>
      <vt:lpstr>İKY’NİN ORGANİZASYON ŞEMASI</vt:lpstr>
      <vt:lpstr>ÖRGÜT KÜLTÜRÜ</vt:lpstr>
      <vt:lpstr>İNSAN KAYNAKLARININ SAĞLANMASI</vt:lpstr>
      <vt:lpstr>İNSAN KAYNAKLARININ ARZI</vt:lpstr>
      <vt:lpstr>PERSONEL DEVİR HIZI</vt:lpstr>
      <vt:lpstr>ÖRNEK</vt:lpstr>
      <vt:lpstr>İNSAN GÜCÜ TAHMİNLENMESİNDE KULLANILAN BİR ANALİZ: REGRESYON ANALİZİ</vt:lpstr>
      <vt:lpstr>BASİT REGRESYON DENKLEMİ;  Y = a + b.X</vt:lpstr>
      <vt:lpstr>Slayt 17</vt:lpstr>
      <vt:lpstr>Sınav sorusu örneği</vt:lpstr>
      <vt:lpstr>İKY’DE TEKNİK İŞLEVLER</vt:lpstr>
      <vt:lpstr>İş Tanımı</vt:lpstr>
      <vt:lpstr>İş Gerekleri</vt:lpstr>
      <vt:lpstr>İş Etüdü</vt:lpstr>
      <vt:lpstr>İş Tasarımı</vt:lpstr>
      <vt:lpstr>İş Basitleştirmesi </vt:lpstr>
      <vt:lpstr>İş Rotasyonu</vt:lpstr>
      <vt:lpstr>İş Genişletmesi</vt:lpstr>
      <vt:lpstr>İş Zenginleştirmesi</vt:lpstr>
      <vt:lpstr>Kalite Çemberleri</vt:lpstr>
      <vt:lpstr>İNSAN KAYNAĞINI BULMA VE SEÇME</vt:lpstr>
      <vt:lpstr>Slayt 30</vt:lpstr>
      <vt:lpstr>Slayt 31</vt:lpstr>
      <vt:lpstr>Slayt 32</vt:lpstr>
      <vt:lpstr>İnsan Kaynaklarının Yönlendirilmesi</vt:lpstr>
      <vt:lpstr>Motivasyon (Güdüleme)</vt:lpstr>
      <vt:lpstr>Slayt 35</vt:lpstr>
      <vt:lpstr>Slayt 36</vt:lpstr>
      <vt:lpstr>Maslow’un İhtiyaçlar Merdiveni</vt:lpstr>
      <vt:lpstr>Herzberg’in İkili Etmen Kuramı</vt:lpstr>
      <vt:lpstr>İçsel Etmenler</vt:lpstr>
      <vt:lpstr>Alderfer’in VİG (Varolma, İlişki, Gelişme) Kuramı</vt:lpstr>
      <vt:lpstr>Vroom’un Beklenti Kuramı</vt:lpstr>
      <vt:lpstr>Bir örnek</vt:lpstr>
      <vt:lpstr>Porter ve Lawler’ın Başarı, Tatmin ve Beklenti Kuramı</vt:lpstr>
      <vt:lpstr>Pekiştirme Kuramları: Klasik ve İşlevsel</vt:lpstr>
      <vt:lpstr>Slayt 45</vt:lpstr>
      <vt:lpstr>Adams’ın Eşitlik Kuramı</vt:lpstr>
      <vt:lpstr>Slayt 47</vt:lpstr>
      <vt:lpstr>Locke’nin Amaç Kuramı</vt:lpstr>
      <vt:lpstr>Slayt 49</vt:lpstr>
      <vt:lpstr>Meslekî Plânlama ve Uzmanlaşma</vt:lpstr>
      <vt:lpstr>Disiplin ve Disiplin Uygulamaları</vt:lpstr>
      <vt:lpstr>Önleyici Disiplin</vt:lpstr>
      <vt:lpstr>Düzeltici Disiplin</vt:lpstr>
      <vt:lpstr>Kademeli Disiplin</vt:lpstr>
      <vt:lpstr>Yapıcı Disiplin</vt:lpstr>
      <vt:lpstr>Olumlu Disiplin</vt:lpstr>
      <vt:lpstr>Yönetime Tavsiye</vt:lpstr>
      <vt:lpstr>ŞİKAYET VE ÖNEMİ</vt:lpstr>
      <vt:lpstr>Slayt 59</vt:lpstr>
      <vt:lpstr>İŞ AHLÂKI</vt:lpstr>
      <vt:lpstr>İş ahlâkı yaklaşımları; faydacılık, moral haklar ve adalet</vt:lpstr>
      <vt:lpstr>ÖRGÜTSEL BAĞLILIK</vt:lpstr>
      <vt:lpstr>Meyer ve Allen’ın Üç Boyutlu Örgütsel Bağlılık Modeli; duygusal, devam ve normatif bağlılık </vt:lpstr>
      <vt:lpstr>Slayt 64</vt:lpstr>
      <vt:lpstr>Duygusal Bağlılık Anketi</vt:lpstr>
      <vt:lpstr>Devam Bağlılığı Anketi</vt:lpstr>
      <vt:lpstr>Normatif Bağlılık Anketi</vt:lpstr>
      <vt:lpstr>Slayt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KAYNAKLARI YÖNETİMİ</dc:title>
  <dc:creator>win7</dc:creator>
  <cp:lastModifiedBy>ULTIMATE</cp:lastModifiedBy>
  <cp:revision>129</cp:revision>
  <dcterms:created xsi:type="dcterms:W3CDTF">2013-02-09T07:31:48Z</dcterms:created>
  <dcterms:modified xsi:type="dcterms:W3CDTF">2017-03-29T15:01:47Z</dcterms:modified>
</cp:coreProperties>
</file>