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326" r:id="rId23"/>
    <p:sldId id="325" r:id="rId24"/>
    <p:sldId id="277" r:id="rId25"/>
    <p:sldId id="278" r:id="rId26"/>
    <p:sldId id="279" r:id="rId27"/>
    <p:sldId id="327" r:id="rId28"/>
    <p:sldId id="328" r:id="rId29"/>
    <p:sldId id="280" r:id="rId30"/>
    <p:sldId id="329" r:id="rId31"/>
    <p:sldId id="281" r:id="rId32"/>
    <p:sldId id="282" r:id="rId33"/>
    <p:sldId id="330" r:id="rId34"/>
    <p:sldId id="283" r:id="rId35"/>
    <p:sldId id="284" r:id="rId36"/>
    <p:sldId id="285" r:id="rId37"/>
    <p:sldId id="324" r:id="rId38"/>
    <p:sldId id="286" r:id="rId39"/>
    <p:sldId id="287" r:id="rId40"/>
    <p:sldId id="288" r:id="rId41"/>
    <p:sldId id="289" r:id="rId42"/>
    <p:sldId id="290" r:id="rId43"/>
    <p:sldId id="291" r:id="rId44"/>
    <p:sldId id="292" r:id="rId45"/>
    <p:sldId id="294" r:id="rId46"/>
    <p:sldId id="295" r:id="rId47"/>
    <p:sldId id="296" r:id="rId48"/>
    <p:sldId id="297" r:id="rId49"/>
    <p:sldId id="298" r:id="rId50"/>
    <p:sldId id="299" r:id="rId51"/>
    <p:sldId id="300" r:id="rId52"/>
    <p:sldId id="301"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02" r:id="rId69"/>
    <p:sldId id="303" r:id="rId70"/>
    <p:sldId id="304" r:id="rId71"/>
    <p:sldId id="305" r:id="rId72"/>
    <p:sldId id="306" r:id="rId73"/>
    <p:sldId id="307" r:id="rId74"/>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0" d="100"/>
          <a:sy n="80" d="100"/>
        </p:scale>
        <p:origin x="-8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3C98FBBC-10F4-48BA-9B0A-CB485F8CBB78}" type="datetimeFigureOut">
              <a:rPr lang="tr-TR"/>
              <a:pPr>
                <a:defRPr/>
              </a:pPr>
              <a:t>29.03.2017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176114CB-CDDB-4DCB-969D-7AF55F0805EC}"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49D2888F-F913-48CD-99F2-5DB2A43EB1BD}" type="datetimeFigureOut">
              <a:rPr lang="tr-TR"/>
              <a:pPr>
                <a:defRPr/>
              </a:pPr>
              <a:t>29.03.2017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F28D850-899B-422F-8FAC-2F8700F8A1A9}"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54964AEB-6DCB-4F1D-887D-99B49D0635EB}" type="datetimeFigureOut">
              <a:rPr lang="tr-TR"/>
              <a:pPr>
                <a:defRPr/>
              </a:pPr>
              <a:t>29.03.2017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55098A8D-E2EC-45EC-8BFA-A91BA6352C84}"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p:txBody>
          <a:bodyPr/>
          <a:lstStyle>
            <a:lvl1pPr>
              <a:defRPr/>
            </a:lvl1pPr>
          </a:lstStyle>
          <a:p>
            <a:pPr>
              <a:defRPr/>
            </a:pPr>
            <a:endParaRPr lang="tr-TR" altLang="en-US"/>
          </a:p>
        </p:txBody>
      </p:sp>
      <p:sp>
        <p:nvSpPr>
          <p:cNvPr id="6" name="Rectangle 5"/>
          <p:cNvSpPr>
            <a:spLocks noGrp="1" noChangeArrowheads="1"/>
          </p:cNvSpPr>
          <p:nvPr>
            <p:ph type="ftr" sz="quarter" idx="11"/>
          </p:nvPr>
        </p:nvSpPr>
        <p:spPr/>
        <p:txBody>
          <a:bodyPr/>
          <a:lstStyle>
            <a:lvl1pPr>
              <a:defRPr/>
            </a:lvl1pPr>
          </a:lstStyle>
          <a:p>
            <a:pPr>
              <a:defRPr/>
            </a:pPr>
            <a:endParaRPr lang="tr-TR" altLang="en-US"/>
          </a:p>
        </p:txBody>
      </p:sp>
      <p:sp>
        <p:nvSpPr>
          <p:cNvPr id="7" name="Rectangle 6"/>
          <p:cNvSpPr>
            <a:spLocks noGrp="1" noChangeArrowheads="1"/>
          </p:cNvSpPr>
          <p:nvPr>
            <p:ph type="sldNum" sz="quarter" idx="12"/>
          </p:nvPr>
        </p:nvSpPr>
        <p:spPr/>
        <p:txBody>
          <a:bodyPr/>
          <a:lstStyle>
            <a:lvl1pPr>
              <a:defRPr/>
            </a:lvl1pPr>
          </a:lstStyle>
          <a:p>
            <a:pPr>
              <a:defRPr/>
            </a:pPr>
            <a:fld id="{066CA2E3-ED14-4DC7-A1D0-11AA47F8E659}" type="slidenum">
              <a:rPr lang="tr-TR" altLang="en-US"/>
              <a:pPr>
                <a:defRPr/>
              </a:pPr>
              <a:t>‹#›</a:t>
            </a:fld>
            <a:endParaRPr lang="tr-TR" altLang="en-US"/>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3D2F72CB-D843-423F-A996-98B7A5E6E66C}" type="datetimeFigureOut">
              <a:rPr lang="tr-TR"/>
              <a:pPr>
                <a:defRPr/>
              </a:pPr>
              <a:t>29.03.2017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AB2EDE6C-41CF-406D-8B21-B8167A7B02A9}"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318D236E-A798-451D-8C23-097427A4C89D}" type="datetimeFigureOut">
              <a:rPr lang="tr-TR"/>
              <a:pPr>
                <a:defRPr/>
              </a:pPr>
              <a:t>29.03.2017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C1CC394-BEBA-4E2F-9C74-9AF3837DCB75}"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9BBB3DD9-E1EB-472A-894A-4D5848A86383}" type="datetimeFigureOut">
              <a:rPr lang="tr-TR"/>
              <a:pPr>
                <a:defRPr/>
              </a:pPr>
              <a:t>29.03.2017</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E840279C-8934-4A92-B599-6CB94AF13D28}"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200D5380-D73F-4A70-BE71-644ADBD7A732}" type="datetimeFigureOut">
              <a:rPr lang="tr-TR"/>
              <a:pPr>
                <a:defRPr/>
              </a:pPr>
              <a:t>29.03.2017</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2A08F263-F5C8-4710-AB3B-555A111A2C65}"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231B79D7-B363-4144-9363-E7556C56214C}" type="datetimeFigureOut">
              <a:rPr lang="tr-TR"/>
              <a:pPr>
                <a:defRPr/>
              </a:pPr>
              <a:t>29.03.2017</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6F8C0071-D7BD-429B-8003-FFE2078090DC}"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6D491895-3ED5-40A0-A6CA-21C55AF91FBF}" type="datetimeFigureOut">
              <a:rPr lang="tr-TR"/>
              <a:pPr>
                <a:defRPr/>
              </a:pPr>
              <a:t>29.03.2017</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2B696043-B62D-4C2A-BE00-D0805AEE2B55}"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89CC6466-6AF2-4975-AAB1-DBCC516052D2}" type="datetimeFigureOut">
              <a:rPr lang="tr-TR"/>
              <a:pPr>
                <a:defRPr/>
              </a:pPr>
              <a:t>29.03.2017</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E436E3E0-9F42-45ED-87E4-9917D58C6E7B}"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615BCA21-8303-4315-A81E-62BD88028654}" type="datetimeFigureOut">
              <a:rPr lang="tr-TR"/>
              <a:pPr>
                <a:defRPr/>
              </a:pPr>
              <a:t>29.03.2017</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A2EB2C42-3C6C-40D2-B7AE-202E5778979A}"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571BAE83-A81B-465E-8A16-017A233B6898}" type="datetimeFigureOut">
              <a:rPr lang="tr-TR"/>
              <a:pPr>
                <a:defRPr/>
              </a:pPr>
              <a:t>29.03.2017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15167C21-16BB-4D70-8381-296F31461A06}"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61"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1 Başlık"/>
          <p:cNvSpPr>
            <a:spLocks noGrp="1"/>
          </p:cNvSpPr>
          <p:nvPr>
            <p:ph type="ctrTitle"/>
          </p:nvPr>
        </p:nvSpPr>
        <p:spPr/>
        <p:txBody>
          <a:bodyPr/>
          <a:lstStyle/>
          <a:p>
            <a:r>
              <a:rPr lang="tr-TR" smtClean="0"/>
              <a:t>GİRİŞİMCİLİK II</a:t>
            </a:r>
          </a:p>
        </p:txBody>
      </p:sp>
      <p:sp>
        <p:nvSpPr>
          <p:cNvPr id="3" name="2 Alt Başlık"/>
          <p:cNvSpPr>
            <a:spLocks noGrp="1"/>
          </p:cNvSpPr>
          <p:nvPr>
            <p:ph type="subTitle" idx="1"/>
          </p:nvPr>
        </p:nvSpPr>
        <p:spPr/>
        <p:txBody>
          <a:bodyPr rtlCol="0">
            <a:normAutofit/>
          </a:bodyPr>
          <a:lstStyle/>
          <a:p>
            <a:pPr fontAlgn="auto">
              <a:spcAft>
                <a:spcPts val="0"/>
              </a:spcAft>
              <a:buFont typeface="Arial" pitchFamily="34" charset="0"/>
              <a:buNone/>
              <a:defRPr/>
            </a:pPr>
            <a:r>
              <a:rPr lang="tr-TR" smtClean="0"/>
              <a:t>Hazırlayan </a:t>
            </a:r>
          </a:p>
          <a:p>
            <a:pPr fontAlgn="auto">
              <a:spcAft>
                <a:spcPts val="0"/>
              </a:spcAft>
              <a:buFont typeface="Arial" pitchFamily="34" charset="0"/>
              <a:buNone/>
              <a:defRPr/>
            </a:pPr>
            <a:r>
              <a:rPr lang="tr-TR" smtClean="0"/>
              <a:t>Yrd.Doç.Dr. Hayrettin ERTAN</a:t>
            </a:r>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r>
              <a:rPr lang="tr-TR" smtClean="0"/>
              <a:t>Üretim süreci</a:t>
            </a:r>
          </a:p>
        </p:txBody>
      </p:sp>
      <p:pic>
        <p:nvPicPr>
          <p:cNvPr id="23554" name="Picture 4"/>
          <p:cNvPicPr>
            <a:picLocks noGrp="1" noChangeAspect="1" noChangeArrowheads="1"/>
          </p:cNvPicPr>
          <p:nvPr>
            <p:ph type="body" idx="1"/>
          </p:nvPr>
        </p:nvPicPr>
        <p:blipFill>
          <a:blip r:embed="rId2"/>
          <a:srcRect/>
          <a:stretch>
            <a:fillRect/>
          </a:stretch>
        </p:blipFill>
        <p:spPr>
          <a:xfrm>
            <a:off x="838200" y="1905000"/>
            <a:ext cx="7467600" cy="2493963"/>
          </a:xfrm>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457200" y="277813"/>
            <a:ext cx="8229600" cy="865187"/>
          </a:xfrm>
        </p:spPr>
        <p:txBody>
          <a:bodyPr/>
          <a:lstStyle/>
          <a:p>
            <a:r>
              <a:rPr lang="tr-TR" smtClean="0"/>
              <a:t>Tipik bir tedarikçi-müşteri ilişkisi</a:t>
            </a:r>
          </a:p>
        </p:txBody>
      </p:sp>
      <p:pic>
        <p:nvPicPr>
          <p:cNvPr id="24578" name="Picture 4"/>
          <p:cNvPicPr>
            <a:picLocks noGrp="1" noChangeAspect="1" noChangeArrowheads="1"/>
          </p:cNvPicPr>
          <p:nvPr>
            <p:ph type="body" idx="1"/>
          </p:nvPr>
        </p:nvPicPr>
        <p:blipFill>
          <a:blip r:embed="rId2"/>
          <a:srcRect/>
          <a:stretch>
            <a:fillRect/>
          </a:stretch>
        </p:blipFill>
        <p:spPr>
          <a:xfrm>
            <a:off x="228600" y="1981200"/>
            <a:ext cx="8915400" cy="1066800"/>
          </a:xfrm>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277813"/>
            <a:ext cx="8229600" cy="636587"/>
          </a:xfrm>
        </p:spPr>
        <p:txBody>
          <a:bodyPr rtlCol="0">
            <a:normAutofit fontScale="90000"/>
          </a:bodyPr>
          <a:lstStyle/>
          <a:p>
            <a:pPr fontAlgn="auto">
              <a:spcAft>
                <a:spcPts val="0"/>
              </a:spcAft>
              <a:defRPr/>
            </a:pPr>
            <a:r>
              <a:rPr lang="tr-TR" sz="3800" smtClean="0"/>
              <a:t>İş bölümü ve uzmanlaşma</a:t>
            </a:r>
          </a:p>
        </p:txBody>
      </p:sp>
      <p:sp>
        <p:nvSpPr>
          <p:cNvPr id="74755" name="Rectangle 3"/>
          <p:cNvSpPr>
            <a:spLocks noGrp="1" noChangeArrowheads="1"/>
          </p:cNvSpPr>
          <p:nvPr>
            <p:ph type="body" idx="1"/>
          </p:nvPr>
        </p:nvSpPr>
        <p:spPr>
          <a:xfrm>
            <a:off x="457200" y="990600"/>
            <a:ext cx="8229600" cy="5140325"/>
          </a:xfrm>
        </p:spPr>
        <p:txBody>
          <a:bodyPr/>
          <a:lstStyle/>
          <a:p>
            <a:pPr>
              <a:lnSpc>
                <a:spcPct val="90000"/>
              </a:lnSpc>
            </a:pPr>
            <a:r>
              <a:rPr lang="tr-TR" sz="2100" smtClean="0"/>
              <a:t>İşin yalnızca birkaç işlevden oluşan en küçük parçalara ayrılması (iş basitleştirmesi) ve her parçanın üretiminden bir kişinin sorumlu tutulması ile kişilerin uzmanlaşmaları mümkün olmakta ve verimlilik artmaktadır.</a:t>
            </a:r>
          </a:p>
          <a:p>
            <a:pPr>
              <a:lnSpc>
                <a:spcPct val="90000"/>
              </a:lnSpc>
            </a:pPr>
            <a:r>
              <a:rPr lang="tr-TR" sz="2100" smtClean="0"/>
              <a:t>Uzman bir işgören aynı sürede hem daha nitelikli hem de daha çok sayıda ürün üretebilmekte ve daha az fire vermektedir. Deneyimli ve uzman işgücünün yer aldığı birimlerde ortalama (birim) maliyetler de düşmektedir. </a:t>
            </a:r>
          </a:p>
          <a:p>
            <a:pPr>
              <a:lnSpc>
                <a:spcPct val="90000"/>
              </a:lnSpc>
            </a:pPr>
            <a:r>
              <a:rPr lang="tr-TR" sz="2100" smtClean="0"/>
              <a:t>Ancak, sürekli tekrarlanan işler işgören üzerinde bıkkınlık oluşturabilir. Ayrıca basit işler işgörenin kendini geliştirme ihtiyacını hissetmemesine yol açabilir. İşin yalnızca bir parçasını işlediğinden işin bütününü göremeyebilir, işinin anlamlı bir iş olmadığını düşünebilir, sonuçta işe bağlılığı azalabilir.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 calcmode="lin" valueType="num">
                                      <p:cBhvr additive="base">
                                        <p:cTn id="7" dur="5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47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4755">
                                            <p:txEl>
                                              <p:pRg st="1" end="1"/>
                                            </p:txEl>
                                          </p:spTgt>
                                        </p:tgtEl>
                                        <p:attrNameLst>
                                          <p:attrName>style.visibility</p:attrName>
                                        </p:attrNameLst>
                                      </p:cBhvr>
                                      <p:to>
                                        <p:strVal val="visible"/>
                                      </p:to>
                                    </p:set>
                                    <p:anim calcmode="lin" valueType="num">
                                      <p:cBhvr additive="base">
                                        <p:cTn id="13" dur="5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47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4755">
                                            <p:txEl>
                                              <p:pRg st="2" end="2"/>
                                            </p:txEl>
                                          </p:spTgt>
                                        </p:tgtEl>
                                        <p:attrNameLst>
                                          <p:attrName>style.visibility</p:attrName>
                                        </p:attrNameLst>
                                      </p:cBhvr>
                                      <p:to>
                                        <p:strVal val="visible"/>
                                      </p:to>
                                    </p:set>
                                    <p:anim calcmode="lin" valueType="num">
                                      <p:cBhvr additive="base">
                                        <p:cTn id="19" dur="5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475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57200" y="277813"/>
            <a:ext cx="8229600" cy="560387"/>
          </a:xfrm>
        </p:spPr>
        <p:txBody>
          <a:bodyPr rtlCol="0">
            <a:normAutofit fontScale="90000"/>
          </a:bodyPr>
          <a:lstStyle/>
          <a:p>
            <a:pPr fontAlgn="auto">
              <a:spcAft>
                <a:spcPts val="0"/>
              </a:spcAft>
              <a:defRPr/>
            </a:pPr>
            <a:r>
              <a:rPr lang="tr-TR" sz="3800" b="1" smtClean="0"/>
              <a:t>İş Rotasyonu</a:t>
            </a:r>
            <a:r>
              <a:rPr lang="tr-TR" sz="3800" smtClean="0"/>
              <a:t> </a:t>
            </a:r>
          </a:p>
        </p:txBody>
      </p:sp>
      <p:sp>
        <p:nvSpPr>
          <p:cNvPr id="75779" name="Rectangle 3"/>
          <p:cNvSpPr>
            <a:spLocks noGrp="1" noChangeArrowheads="1"/>
          </p:cNvSpPr>
          <p:nvPr>
            <p:ph type="body" idx="1"/>
          </p:nvPr>
        </p:nvSpPr>
        <p:spPr>
          <a:xfrm>
            <a:off x="457200" y="1066800"/>
            <a:ext cx="8229600" cy="5064125"/>
          </a:xfrm>
        </p:spPr>
        <p:txBody>
          <a:bodyPr/>
          <a:lstStyle/>
          <a:p>
            <a:r>
              <a:rPr lang="tr-TR" smtClean="0"/>
              <a:t>İşgörenin basitleştirilmiş çeşitli işlerde sırayla çalıştırılmasına iş rotasyonu denir. Örneğin, bir bankada mevduat hesaplarına bakan bir işgören sırasıyla krediler ve kambiyo servislerinde çalıştırılabilir. İş rotasyonu insanların bir pozisyondan diğerine plânlı bir hareketi olup, onların gelişmelerini teşvik etmek gayesini de gütmektedir.</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 calcmode="lin" valueType="num">
                                      <p:cBhvr additive="base">
                                        <p:cTn id="7" dur="5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5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277813"/>
            <a:ext cx="8229600" cy="636587"/>
          </a:xfrm>
        </p:spPr>
        <p:txBody>
          <a:bodyPr rtlCol="0">
            <a:normAutofit fontScale="90000"/>
          </a:bodyPr>
          <a:lstStyle/>
          <a:p>
            <a:pPr fontAlgn="auto">
              <a:spcAft>
                <a:spcPts val="0"/>
              </a:spcAft>
              <a:defRPr/>
            </a:pPr>
            <a:r>
              <a:rPr lang="tr-TR" sz="3800" b="1" smtClean="0"/>
              <a:t>İş Genişletmesi</a:t>
            </a:r>
            <a:r>
              <a:rPr lang="tr-TR" sz="3800" smtClean="0"/>
              <a:t> </a:t>
            </a:r>
          </a:p>
        </p:txBody>
      </p:sp>
      <p:sp>
        <p:nvSpPr>
          <p:cNvPr id="76803" name="Rectangle 3"/>
          <p:cNvSpPr>
            <a:spLocks noGrp="1" noChangeArrowheads="1"/>
          </p:cNvSpPr>
          <p:nvPr>
            <p:ph type="body" idx="1"/>
          </p:nvPr>
        </p:nvSpPr>
        <p:spPr>
          <a:xfrm>
            <a:off x="457200" y="990600"/>
            <a:ext cx="8229600" cy="5140325"/>
          </a:xfrm>
        </p:spPr>
        <p:txBody>
          <a:bodyPr/>
          <a:lstStyle/>
          <a:p>
            <a:r>
              <a:rPr lang="tr-TR" smtClean="0"/>
              <a:t>İşe ilişkin farklı birkaç görevin bir araya getirilmesine iş genişletmesi denir. Örneğin, yalnızca daktilograf olarak çalışan bir işgörenin işine faks çekmek, misafir karşılamak gibi görevlerin eklenmesi ile iş genişletmesi yapılabilir. İş genişletmesi monotonluğu gidermekle beraber aşırı olduğunda, işgörende yorgunluk ve verimsizliğe yol açabilir. Bu yüzden, iş genişletmesi uygulamasının sınırları iyi belirlenmelidir.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 calcmode="lin" valueType="num">
                                      <p:cBhvr additive="base">
                                        <p:cTn id="7" dur="500" fill="hold"/>
                                        <p:tgtEl>
                                          <p:spTgt spid="768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680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57200" y="277813"/>
            <a:ext cx="8229600" cy="636587"/>
          </a:xfrm>
        </p:spPr>
        <p:txBody>
          <a:bodyPr rtlCol="0">
            <a:normAutofit fontScale="90000"/>
          </a:bodyPr>
          <a:lstStyle/>
          <a:p>
            <a:pPr fontAlgn="auto">
              <a:spcAft>
                <a:spcPts val="0"/>
              </a:spcAft>
              <a:defRPr/>
            </a:pPr>
            <a:r>
              <a:rPr lang="tr-TR" sz="3800" b="1" smtClean="0"/>
              <a:t>İş Zenginleştirmesi</a:t>
            </a:r>
            <a:r>
              <a:rPr lang="tr-TR" sz="3800" smtClean="0"/>
              <a:t> </a:t>
            </a:r>
          </a:p>
        </p:txBody>
      </p:sp>
      <p:sp>
        <p:nvSpPr>
          <p:cNvPr id="77827" name="Rectangle 3"/>
          <p:cNvSpPr>
            <a:spLocks noGrp="1" noChangeArrowheads="1"/>
          </p:cNvSpPr>
          <p:nvPr>
            <p:ph type="body" idx="1"/>
          </p:nvPr>
        </p:nvSpPr>
        <p:spPr>
          <a:xfrm>
            <a:off x="457200" y="1143000"/>
            <a:ext cx="8229600" cy="4987925"/>
          </a:xfrm>
        </p:spPr>
        <p:txBody>
          <a:bodyPr/>
          <a:lstStyle/>
          <a:p>
            <a:r>
              <a:rPr lang="tr-TR" sz="2600" smtClean="0"/>
              <a:t>İş zenginleştirmesi, işgörene kendi işi ile ilgili olarak plânlama, örgütleme, denetleme yapabilmesi konusunda yetki ve sorumluluk verilmesidir. Örneğin, daktilografın yazacağı mektubun içeriğinin tasarımını da üstlenmesinde olduğu gibi, işgörenlerin işte bağımsızlıklarını arttıran bu uygulamalar onların motivasyonlarını olumlu etkilemektedir. </a:t>
            </a:r>
          </a:p>
          <a:p>
            <a:r>
              <a:rPr lang="tr-TR" sz="2600" smtClean="0"/>
              <a:t>Ancak uygulamanın bazı kısıtları da vardır. Üstlerin astlarına güvenmemeleri, astların sorumluluk almaktan kaçınmaları, sendikaların baskıları bu tür uygulamaları zorlaştırmaktadır.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 calcmode="lin" valueType="num">
                                      <p:cBhvr additive="base">
                                        <p:cTn id="7" dur="500" fill="hold"/>
                                        <p:tgtEl>
                                          <p:spTgt spid="778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78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7827">
                                            <p:txEl>
                                              <p:pRg st="1" end="1"/>
                                            </p:txEl>
                                          </p:spTgt>
                                        </p:tgtEl>
                                        <p:attrNameLst>
                                          <p:attrName>style.visibility</p:attrName>
                                        </p:attrNameLst>
                                      </p:cBhvr>
                                      <p:to>
                                        <p:strVal val="visible"/>
                                      </p:to>
                                    </p:set>
                                    <p:anim calcmode="lin" valueType="num">
                                      <p:cBhvr additive="base">
                                        <p:cTn id="13" dur="500" fill="hold"/>
                                        <p:tgtEl>
                                          <p:spTgt spid="778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782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457200" y="277813"/>
            <a:ext cx="8229600" cy="712787"/>
          </a:xfrm>
        </p:spPr>
        <p:txBody>
          <a:bodyPr/>
          <a:lstStyle/>
          <a:p>
            <a:r>
              <a:rPr lang="tr-TR" sz="3800" b="1" smtClean="0"/>
              <a:t>Ürün Çeşitlendirme</a:t>
            </a:r>
            <a:r>
              <a:rPr lang="tr-TR" sz="3800" smtClean="0"/>
              <a:t> </a:t>
            </a:r>
          </a:p>
        </p:txBody>
      </p:sp>
      <p:sp>
        <p:nvSpPr>
          <p:cNvPr id="78851" name="Rectangle 3"/>
          <p:cNvSpPr>
            <a:spLocks noGrp="1" noChangeArrowheads="1"/>
          </p:cNvSpPr>
          <p:nvPr>
            <p:ph type="body" idx="1"/>
          </p:nvPr>
        </p:nvSpPr>
        <p:spPr>
          <a:xfrm>
            <a:off x="457200" y="1066800"/>
            <a:ext cx="8229600" cy="5064125"/>
          </a:xfrm>
        </p:spPr>
        <p:txBody>
          <a:bodyPr/>
          <a:lstStyle/>
          <a:p>
            <a:r>
              <a:rPr lang="tr-TR" sz="2600" smtClean="0"/>
              <a:t>İşletmeleri ürün çeşitlendirmeye birçok faktör sevkedebilir; </a:t>
            </a:r>
          </a:p>
          <a:p>
            <a:pPr lvl="1"/>
            <a:r>
              <a:rPr lang="tr-TR" sz="2200" smtClean="0"/>
              <a:t>Mevcut ürün mevcut pazarda olgunluk veya gerileme aşamasında olabilir. Böyle bir durumda yeni bir ürüne yatırım yapılabilir. </a:t>
            </a:r>
          </a:p>
          <a:p>
            <a:pPr lvl="1"/>
            <a:r>
              <a:rPr lang="tr-TR" sz="2200" smtClean="0"/>
              <a:t>Daha kârlı yatırım alanları da çeşitlendirme sebebi olabilir; tekstil sektöründe yatırımı olan bir şirket potansiyeli çok yüksek ve kârlı turizm sektöründe de yatırım kararı alabilir. </a:t>
            </a:r>
          </a:p>
          <a:p>
            <a:pPr lvl="1"/>
            <a:r>
              <a:rPr lang="tr-TR" sz="2200" smtClean="0"/>
              <a:t>“Yumurtaları aynı sepete koymama” diye de ifade edilebilen riskleri paylaştırma ve dağıtma stratejisi de çeşitlendime sebebi olabilir. Nitekim, herhangi bir ürün herhangi bir pazarda beklenen başarıyı yakalayamadığında diğer ürünlerin kazancı bu kaybı telafi edebilmektedir.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 calcmode="lin" valueType="num">
                                      <p:cBhvr additive="base">
                                        <p:cTn id="7" dur="500" fill="hold"/>
                                        <p:tgtEl>
                                          <p:spTgt spid="788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885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anim calcmode="lin" valueType="num">
                                      <p:cBhvr additive="base">
                                        <p:cTn id="11" dur="500" fill="hold"/>
                                        <p:tgtEl>
                                          <p:spTgt spid="7885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885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anim calcmode="lin" valueType="num">
                                      <p:cBhvr additive="base">
                                        <p:cTn id="15" dur="500" fill="hold"/>
                                        <p:tgtEl>
                                          <p:spTgt spid="7885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8851">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anim calcmode="lin" valueType="num">
                                      <p:cBhvr additive="base">
                                        <p:cTn id="19" dur="500" fill="hold"/>
                                        <p:tgtEl>
                                          <p:spTgt spid="7885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88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rtlCol="0">
            <a:normAutofit fontScale="90000"/>
          </a:bodyPr>
          <a:lstStyle/>
          <a:p>
            <a:pPr fontAlgn="auto">
              <a:spcAft>
                <a:spcPts val="0"/>
              </a:spcAft>
              <a:defRPr/>
            </a:pPr>
            <a:r>
              <a:rPr lang="tr-TR" sz="3800" smtClean="0"/>
              <a:t>Tek yönlü ve çok yönlü ürün çeşitlendirme</a:t>
            </a:r>
          </a:p>
        </p:txBody>
      </p:sp>
      <p:sp>
        <p:nvSpPr>
          <p:cNvPr id="79875" name="Rectangle 3"/>
          <p:cNvSpPr>
            <a:spLocks noGrp="1" noChangeArrowheads="1"/>
          </p:cNvSpPr>
          <p:nvPr>
            <p:ph type="body" idx="1"/>
          </p:nvPr>
        </p:nvSpPr>
        <p:spPr/>
        <p:txBody>
          <a:bodyPr/>
          <a:lstStyle/>
          <a:p>
            <a:pPr>
              <a:lnSpc>
                <a:spcPct val="90000"/>
              </a:lnSpc>
            </a:pPr>
            <a:r>
              <a:rPr lang="tr-TR" sz="2600" smtClean="0"/>
              <a:t>Tek yönlü ürün çeşitlendirmede, mevcut pazarlara yeni teknolojilere dayalı yeni ürünler sunulmaktadır. Örneğin, otomobil üreticisi bir işletme karavan üretmeye de başlamaktadır. </a:t>
            </a:r>
          </a:p>
          <a:p>
            <a:pPr>
              <a:lnSpc>
                <a:spcPct val="90000"/>
              </a:lnSpc>
            </a:pPr>
            <a:r>
              <a:rPr lang="tr-TR" sz="2600" smtClean="0"/>
              <a:t>Çok yönlü ürün çeşitlendirmede ise, tamamen yeni ürünlerle faaliyette bulunulmaktadır. İlgisiz çeşitlendirme de denilen bu uygulamanın başlıca sebepleri arasında, mevcut sanayi dalında kârlılığın ve satışların düşmesi, yeni bir sanayi dalında maddî ve beşerî kaynakların varlığı, yeni yatırım alanlarında fırsatların çıkması, mevcut alanda hukukî engeller sayılabilir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 calcmode="lin" valueType="num">
                                      <p:cBhvr additive="base">
                                        <p:cTn id="7" dur="500" fill="hold"/>
                                        <p:tgtEl>
                                          <p:spTgt spid="798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98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9875">
                                            <p:txEl>
                                              <p:pRg st="1" end="1"/>
                                            </p:txEl>
                                          </p:spTgt>
                                        </p:tgtEl>
                                        <p:attrNameLst>
                                          <p:attrName>style.visibility</p:attrName>
                                        </p:attrNameLst>
                                      </p:cBhvr>
                                      <p:to>
                                        <p:strVal val="visible"/>
                                      </p:to>
                                    </p:set>
                                    <p:anim calcmode="lin" valueType="num">
                                      <p:cBhvr additive="base">
                                        <p:cTn id="13" dur="500" fill="hold"/>
                                        <p:tgtEl>
                                          <p:spTgt spid="798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987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57200" y="277813"/>
            <a:ext cx="8229600" cy="560387"/>
          </a:xfrm>
        </p:spPr>
        <p:txBody>
          <a:bodyPr rtlCol="0">
            <a:normAutofit fontScale="90000"/>
          </a:bodyPr>
          <a:lstStyle/>
          <a:p>
            <a:pPr fontAlgn="auto">
              <a:spcAft>
                <a:spcPts val="0"/>
              </a:spcAft>
              <a:defRPr/>
            </a:pPr>
            <a:r>
              <a:rPr lang="tr-TR" sz="3800" b="1" smtClean="0"/>
              <a:t>Standartlaştırma</a:t>
            </a:r>
            <a:r>
              <a:rPr lang="tr-TR" sz="3800" smtClean="0"/>
              <a:t> </a:t>
            </a:r>
          </a:p>
        </p:txBody>
      </p:sp>
      <p:sp>
        <p:nvSpPr>
          <p:cNvPr id="80899" name="Rectangle 3"/>
          <p:cNvSpPr>
            <a:spLocks noGrp="1" noChangeArrowheads="1"/>
          </p:cNvSpPr>
          <p:nvPr>
            <p:ph type="body" idx="1"/>
          </p:nvPr>
        </p:nvSpPr>
        <p:spPr>
          <a:xfrm>
            <a:off x="457200" y="1066800"/>
            <a:ext cx="8229600" cy="5064125"/>
          </a:xfrm>
        </p:spPr>
        <p:txBody>
          <a:bodyPr/>
          <a:lstStyle/>
          <a:p>
            <a:r>
              <a:rPr lang="tr-TR" sz="2600" smtClean="0"/>
              <a:t>Standartlaştırma, “belirlenen ölçülerde ve vasıflarda ürünler yapmak”, “üreticilerin ürünler için belirli ölçülere, belirli nitelikteki tip veya örneklere, kısaca önceden saptanmış ölçülere uymaları”, “ekonomik hayatta kullanılan saptanmış standartlara dayanarak büyüklüklerin, tiplerin, modellerin, stillerin, ölçülerin vb belirlenmesi” anlamlarına gelmektedir.</a:t>
            </a:r>
          </a:p>
          <a:p>
            <a:r>
              <a:rPr lang="tr-TR" sz="2600" smtClean="0"/>
              <a:t>Standartlar ekonomik bir maliyette, kalite, çevre dostluğu, güvenlik, güvenilirlik, verimlilik ve birbirinin yerini tutabilme gibi arzu edilen ürün ve hizmet özelliklerini sağlamaktadır.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anim calcmode="lin" valueType="num">
                                      <p:cBhvr additive="base">
                                        <p:cTn id="7" dur="500" fill="hold"/>
                                        <p:tgtEl>
                                          <p:spTgt spid="808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08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0899">
                                            <p:txEl>
                                              <p:pRg st="1" end="1"/>
                                            </p:txEl>
                                          </p:spTgt>
                                        </p:tgtEl>
                                        <p:attrNameLst>
                                          <p:attrName>style.visibility</p:attrName>
                                        </p:attrNameLst>
                                      </p:cBhvr>
                                      <p:to>
                                        <p:strVal val="visible"/>
                                      </p:to>
                                    </p:set>
                                    <p:anim calcmode="lin" valueType="num">
                                      <p:cBhvr additive="base">
                                        <p:cTn id="13" dur="500" fill="hold"/>
                                        <p:tgtEl>
                                          <p:spTgt spid="808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08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457200" y="277813"/>
            <a:ext cx="8229600" cy="712787"/>
          </a:xfrm>
        </p:spPr>
        <p:txBody>
          <a:bodyPr/>
          <a:lstStyle/>
          <a:p>
            <a:r>
              <a:rPr lang="tr-TR" sz="3800" b="1" smtClean="0"/>
              <a:t>Genişleme ve Daralma</a:t>
            </a:r>
            <a:r>
              <a:rPr lang="tr-TR" sz="3800" smtClean="0"/>
              <a:t> </a:t>
            </a:r>
          </a:p>
        </p:txBody>
      </p:sp>
      <p:sp>
        <p:nvSpPr>
          <p:cNvPr id="81923" name="Rectangle 3"/>
          <p:cNvSpPr>
            <a:spLocks noGrp="1" noChangeArrowheads="1"/>
          </p:cNvSpPr>
          <p:nvPr>
            <p:ph type="body" idx="1"/>
          </p:nvPr>
        </p:nvSpPr>
        <p:spPr>
          <a:xfrm>
            <a:off x="457200" y="1066800"/>
            <a:ext cx="8229600" cy="5064125"/>
          </a:xfrm>
        </p:spPr>
        <p:txBody>
          <a:bodyPr/>
          <a:lstStyle/>
          <a:p>
            <a:r>
              <a:rPr lang="tr-TR" sz="2600" smtClean="0"/>
              <a:t>İşletmelerde talep artışına bağlı olarak üretim miktarını arttırma (genişleme) ya da talep azalışı ile üretim miktarını azaltma (daralma) kararları verilebilir. </a:t>
            </a:r>
          </a:p>
          <a:p>
            <a:r>
              <a:rPr lang="tr-TR" sz="2600" smtClean="0"/>
              <a:t>Genişleme yeni işgörenlerin istihdam edilmesi veya mevcut işgörenlerin fazla mesai yapmaları ile sağlanabileceği gibi üretim araçlarının arttırılmasıyla da gerçekleştirilebilir. </a:t>
            </a:r>
          </a:p>
          <a:p>
            <a:r>
              <a:rPr lang="tr-TR" sz="2600" smtClean="0"/>
              <a:t>Pazardaki daralma ve stok maliyetlerinin yüksekliği üretimin azaltılması (daralma) ile sonuçlanabilir.</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 calcmode="lin" valueType="num">
                                      <p:cBhvr additive="base">
                                        <p:cTn id="7" dur="500" fill="hold"/>
                                        <p:tgtEl>
                                          <p:spTgt spid="819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23">
                                            <p:txEl>
                                              <p:pRg st="1" end="1"/>
                                            </p:txEl>
                                          </p:spTgt>
                                        </p:tgtEl>
                                        <p:attrNameLst>
                                          <p:attrName>style.visibility</p:attrName>
                                        </p:attrNameLst>
                                      </p:cBhvr>
                                      <p:to>
                                        <p:strVal val="visible"/>
                                      </p:to>
                                    </p:set>
                                    <p:anim calcmode="lin" valueType="num">
                                      <p:cBhvr additive="base">
                                        <p:cTn id="13" dur="500" fill="hold"/>
                                        <p:tgtEl>
                                          <p:spTgt spid="819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23">
                                            <p:txEl>
                                              <p:pRg st="2" end="2"/>
                                            </p:txEl>
                                          </p:spTgt>
                                        </p:tgtEl>
                                        <p:attrNameLst>
                                          <p:attrName>style.visibility</p:attrName>
                                        </p:attrNameLst>
                                      </p:cBhvr>
                                      <p:to>
                                        <p:strVal val="visible"/>
                                      </p:to>
                                    </p:set>
                                    <p:anim calcmode="lin" valueType="num">
                                      <p:cBhvr additive="base">
                                        <p:cTn id="19" dur="500" fill="hold"/>
                                        <p:tgtEl>
                                          <p:spTgt spid="819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p:txBody>
          <a:bodyPr/>
          <a:lstStyle/>
          <a:p>
            <a:r>
              <a:rPr lang="tr-TR" sz="3800" b="1" smtClean="0"/>
              <a:t>İŞLETMELERİN TEMEL FONKSİYONLARI</a:t>
            </a:r>
            <a:endParaRPr lang="tr-TR" sz="3800" smtClean="0"/>
          </a:p>
        </p:txBody>
      </p:sp>
      <p:sp>
        <p:nvSpPr>
          <p:cNvPr id="15362" name="Rectangle 3"/>
          <p:cNvSpPr>
            <a:spLocks noGrp="1" noChangeArrowheads="1"/>
          </p:cNvSpPr>
          <p:nvPr>
            <p:ph type="body" idx="1"/>
          </p:nvPr>
        </p:nvSpPr>
        <p:spPr/>
        <p:txBody>
          <a:bodyPr/>
          <a:lstStyle/>
          <a:p>
            <a:r>
              <a:rPr lang="tr-TR" smtClean="0"/>
              <a:t>Yönetim</a:t>
            </a:r>
          </a:p>
          <a:p>
            <a:r>
              <a:rPr lang="tr-TR" smtClean="0"/>
              <a:t>Üretim</a:t>
            </a:r>
          </a:p>
          <a:p>
            <a:r>
              <a:rPr lang="tr-TR" smtClean="0"/>
              <a:t>Pazarlama</a:t>
            </a:r>
          </a:p>
          <a:p>
            <a:r>
              <a:rPr lang="tr-TR" smtClean="0"/>
              <a:t>Finans</a:t>
            </a:r>
          </a:p>
          <a:p>
            <a:r>
              <a:rPr lang="tr-TR" smtClean="0"/>
              <a:t>İnsan kaynakları yönetimi</a:t>
            </a:r>
          </a:p>
          <a:p>
            <a:r>
              <a:rPr lang="tr-TR" smtClean="0"/>
              <a:t>Halkla ilişkiler</a:t>
            </a:r>
          </a:p>
          <a:p>
            <a:r>
              <a:rPr lang="tr-TR" smtClean="0"/>
              <a:t>Ar-ge</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57200" y="277813"/>
            <a:ext cx="8229600" cy="636587"/>
          </a:xfrm>
        </p:spPr>
        <p:txBody>
          <a:bodyPr rtlCol="0">
            <a:normAutofit fontScale="90000"/>
          </a:bodyPr>
          <a:lstStyle/>
          <a:p>
            <a:pPr fontAlgn="auto">
              <a:spcAft>
                <a:spcPts val="0"/>
              </a:spcAft>
              <a:defRPr/>
            </a:pPr>
            <a:r>
              <a:rPr lang="tr-TR" sz="3800" b="1" smtClean="0"/>
              <a:t>Makineleşme ve Otomasyon</a:t>
            </a:r>
            <a:r>
              <a:rPr lang="tr-TR" sz="3800" smtClean="0"/>
              <a:t> </a:t>
            </a:r>
          </a:p>
        </p:txBody>
      </p:sp>
      <p:sp>
        <p:nvSpPr>
          <p:cNvPr id="82947" name="Rectangle 3"/>
          <p:cNvSpPr>
            <a:spLocks noGrp="1" noChangeArrowheads="1"/>
          </p:cNvSpPr>
          <p:nvPr>
            <p:ph type="body" idx="1"/>
          </p:nvPr>
        </p:nvSpPr>
        <p:spPr>
          <a:xfrm>
            <a:off x="457200" y="1066800"/>
            <a:ext cx="8229600" cy="5064125"/>
          </a:xfrm>
        </p:spPr>
        <p:txBody>
          <a:bodyPr/>
          <a:lstStyle/>
          <a:p>
            <a:pPr>
              <a:lnSpc>
                <a:spcPct val="90000"/>
              </a:lnSpc>
            </a:pPr>
            <a:r>
              <a:rPr lang="tr-TR" smtClean="0"/>
              <a:t>Üretimin makine ile yapılmasına “makineleşme”; makine ve araç-gereçlerin otomatik yollarla işleyip otomatik kontrolün sağlanmasına “otomasyon” denir </a:t>
            </a:r>
          </a:p>
          <a:p>
            <a:pPr>
              <a:lnSpc>
                <a:spcPct val="90000"/>
              </a:lnSpc>
            </a:pPr>
            <a:r>
              <a:rPr lang="tr-TR" smtClean="0"/>
              <a:t>Son yıllarda, işletmelerde bilgisayar destekli makineler kulanılmaya başlanmıştır. Bu gelişmeler sonucu ortaya çıkan başlıca teknolojiler içinde “nümerik kontrollü makineler”, “endüstri robotları”, “bilgisayar destekli tasarım ve imalat”, “esnek üretim sistemleri” sayılabilir.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additive="base">
                                        <p:cTn id="7" dur="500" fill="hold"/>
                                        <p:tgtEl>
                                          <p:spTgt spid="829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29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2947">
                                            <p:txEl>
                                              <p:pRg st="1" end="1"/>
                                            </p:txEl>
                                          </p:spTgt>
                                        </p:tgtEl>
                                        <p:attrNameLst>
                                          <p:attrName>style.visibility</p:attrName>
                                        </p:attrNameLst>
                                      </p:cBhvr>
                                      <p:to>
                                        <p:strVal val="visible"/>
                                      </p:to>
                                    </p:set>
                                    <p:anim calcmode="lin" valueType="num">
                                      <p:cBhvr additive="base">
                                        <p:cTn id="13" dur="500" fill="hold"/>
                                        <p:tgtEl>
                                          <p:spTgt spid="829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94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277813"/>
            <a:ext cx="8229600" cy="636587"/>
          </a:xfrm>
        </p:spPr>
        <p:txBody>
          <a:bodyPr rtlCol="0">
            <a:normAutofit fontScale="90000"/>
          </a:bodyPr>
          <a:lstStyle/>
          <a:p>
            <a:pPr fontAlgn="auto">
              <a:spcAft>
                <a:spcPts val="0"/>
              </a:spcAft>
              <a:defRPr/>
            </a:pPr>
            <a:r>
              <a:rPr lang="tr-TR" sz="3800" b="1" smtClean="0"/>
              <a:t>Bütünleşme</a:t>
            </a:r>
            <a:r>
              <a:rPr lang="tr-TR" sz="3800" smtClean="0"/>
              <a:t> </a:t>
            </a:r>
          </a:p>
        </p:txBody>
      </p:sp>
      <p:sp>
        <p:nvSpPr>
          <p:cNvPr id="83971" name="Rectangle 3"/>
          <p:cNvSpPr>
            <a:spLocks noGrp="1" noChangeArrowheads="1"/>
          </p:cNvSpPr>
          <p:nvPr>
            <p:ph type="body" idx="1"/>
          </p:nvPr>
        </p:nvSpPr>
        <p:spPr>
          <a:xfrm>
            <a:off x="457200" y="990600"/>
            <a:ext cx="8229600" cy="5140325"/>
          </a:xfrm>
        </p:spPr>
        <p:txBody>
          <a:bodyPr/>
          <a:lstStyle/>
          <a:p>
            <a:pPr>
              <a:lnSpc>
                <a:spcPct val="80000"/>
              </a:lnSpc>
            </a:pPr>
            <a:r>
              <a:rPr lang="tr-TR" sz="3600" smtClean="0">
                <a:solidFill>
                  <a:srgbClr val="FF0000"/>
                </a:solidFill>
              </a:rPr>
              <a:t>Tümleştirme</a:t>
            </a:r>
            <a:r>
              <a:rPr lang="tr-TR" sz="3600" smtClean="0"/>
              <a:t> ya da </a:t>
            </a:r>
            <a:r>
              <a:rPr lang="tr-TR" sz="3600" smtClean="0">
                <a:solidFill>
                  <a:srgbClr val="FF0000"/>
                </a:solidFill>
              </a:rPr>
              <a:t>entegrasyon</a:t>
            </a:r>
            <a:r>
              <a:rPr lang="tr-TR" sz="3600" smtClean="0"/>
              <a:t> terimleri ile de ifade edilen bütünleşme, imal edilen malın ne kadarının işletme bünyesinde, ne kadarının anlaşmalı işletmeler tarafından yapıldığını gösterir. Bütünleşmenin derecesini işletme tarafından transfer edilen kaynakların oranı belirlemektedir.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3971">
                                            <p:txEl>
                                              <p:pRg st="0" end="0"/>
                                            </p:txEl>
                                          </p:spTgt>
                                        </p:tgtEl>
                                        <p:attrNameLst>
                                          <p:attrName>style.visibility</p:attrName>
                                        </p:attrNameLst>
                                      </p:cBhvr>
                                      <p:to>
                                        <p:strVal val="visible"/>
                                      </p:to>
                                    </p:set>
                                    <p:anim calcmode="lin" valueType="num">
                                      <p:cBhvr additive="base">
                                        <p:cTn id="7" dur="500" fill="hold"/>
                                        <p:tgtEl>
                                          <p:spTgt spid="839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397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1 Başlık"/>
          <p:cNvSpPr>
            <a:spLocks noGrp="1"/>
          </p:cNvSpPr>
          <p:nvPr>
            <p:ph type="title"/>
          </p:nvPr>
        </p:nvSpPr>
        <p:spPr/>
        <p:txBody>
          <a:bodyPr/>
          <a:lstStyle/>
          <a:p>
            <a:endParaRPr lang="tr-TR" smtClean="0"/>
          </a:p>
        </p:txBody>
      </p:sp>
      <p:sp>
        <p:nvSpPr>
          <p:cNvPr id="35842" name="2 İçerik Yer Tutucusu"/>
          <p:cNvSpPr>
            <a:spLocks noGrp="1"/>
          </p:cNvSpPr>
          <p:nvPr>
            <p:ph idx="1"/>
          </p:nvPr>
        </p:nvSpPr>
        <p:spPr/>
        <p:txBody>
          <a:bodyPr/>
          <a:lstStyle/>
          <a:p>
            <a:r>
              <a:rPr lang="tr-TR" smtClean="0"/>
              <a:t>Bütünleşmenin neredeyse % 100 olması bütün hizmet ve malzemelerin işletmenin bünyesi tarafından karşılandığı anlamına gelmektedir. Bütünleşme veya entegrasyonun düşük olması ise mâmulü oluşturan parçaların çoğunun başka işletmelerden satın alındığı veya onlara yaptırıldığı anlamına gelmektedir.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1 Başlık"/>
          <p:cNvSpPr>
            <a:spLocks noGrp="1"/>
          </p:cNvSpPr>
          <p:nvPr>
            <p:ph type="title"/>
          </p:nvPr>
        </p:nvSpPr>
        <p:spPr/>
        <p:txBody>
          <a:bodyPr/>
          <a:lstStyle/>
          <a:p>
            <a:endParaRPr lang="tr-TR" smtClean="0"/>
          </a:p>
        </p:txBody>
      </p:sp>
      <p:sp>
        <p:nvSpPr>
          <p:cNvPr id="3" name="2 İçerik Yer Tutucusu"/>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tr-TR" smtClean="0"/>
              <a:t>Bütünleşme veya entegrasyon bir büyüme stratejisi olarak da görülmektedir. </a:t>
            </a:r>
          </a:p>
          <a:p>
            <a:pPr fontAlgn="auto">
              <a:spcAft>
                <a:spcPts val="0"/>
              </a:spcAft>
              <a:buFont typeface="Arial" pitchFamily="34" charset="0"/>
              <a:buChar char="•"/>
              <a:defRPr/>
            </a:pPr>
            <a:r>
              <a:rPr lang="tr-TR" smtClean="0"/>
              <a:t>İleriye doğru dikey bütünleşmede işletme kendi mâmullerini tüketen veya kullananlara doğru ilerlemektedir. Motor imalatçısı bir işletmenin otomobil üretmeye de başlaması gibi. </a:t>
            </a:r>
          </a:p>
          <a:p>
            <a:pPr fontAlgn="auto">
              <a:spcAft>
                <a:spcPts val="0"/>
              </a:spcAft>
              <a:buFont typeface="Arial" pitchFamily="34" charset="0"/>
              <a:buChar char="•"/>
              <a:defRPr/>
            </a:pPr>
            <a:r>
              <a:rPr lang="tr-TR" smtClean="0"/>
              <a:t>Geriye doğru dikey bütünleşmede ise işletme kendi kullandığı bir hammadde veya malzemeyi üretmeye başlamaktadır. Otomobil imalatçısı bir işletmenin jant, benzin deposu ve viteş dişlisi üretmesi gibi.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tr-TR" b="1" smtClean="0"/>
              <a:t>Üretim Yönetimi</a:t>
            </a:r>
            <a:r>
              <a:rPr lang="tr-TR" smtClean="0"/>
              <a:t> </a:t>
            </a:r>
          </a:p>
        </p:txBody>
      </p:sp>
      <p:sp>
        <p:nvSpPr>
          <p:cNvPr id="122883" name="Rectangle 3"/>
          <p:cNvSpPr>
            <a:spLocks noGrp="1" noChangeArrowheads="1"/>
          </p:cNvSpPr>
          <p:nvPr>
            <p:ph type="body" sz="half" idx="1"/>
          </p:nvPr>
        </p:nvSpPr>
        <p:spPr/>
        <p:txBody>
          <a:bodyPr/>
          <a:lstStyle/>
          <a:p>
            <a:pPr>
              <a:lnSpc>
                <a:spcPct val="80000"/>
              </a:lnSpc>
            </a:pPr>
            <a:r>
              <a:rPr lang="tr-TR" sz="2000" smtClean="0"/>
              <a:t>Üretim yönetimi, işletmenin elinde bulunan malzeme, makine ve insan gücü kaynaklarının, istenilen zamanda ve mümkün olan en düşük maliyet ile üretimini sağlayacak biçimde bir araya getirilmesidir.</a:t>
            </a:r>
          </a:p>
          <a:p>
            <a:pPr>
              <a:lnSpc>
                <a:spcPct val="80000"/>
              </a:lnSpc>
            </a:pPr>
            <a:r>
              <a:rPr lang="tr-TR" sz="2000" smtClean="0"/>
              <a:t>Verimlilik</a:t>
            </a:r>
          </a:p>
          <a:p>
            <a:pPr lvl="1">
              <a:lnSpc>
                <a:spcPct val="80000"/>
              </a:lnSpc>
            </a:pPr>
            <a:r>
              <a:rPr lang="tr-TR" sz="1800" smtClean="0"/>
              <a:t>Verimlilik, üretim çıktıları ile üretim girdileri arasındaki oran olarak tanımlanabilir. Bir üretim sisteminde başlıca girdiler; işgücü, malzeme, enerji ve bilgi gibi unsurlar, çıktılar ise önceden elde edilmesi amaçlanmış mal veya hizmetlerdir.</a:t>
            </a:r>
          </a:p>
          <a:p>
            <a:pPr lvl="1">
              <a:lnSpc>
                <a:spcPct val="80000"/>
              </a:lnSpc>
            </a:pPr>
            <a:endParaRPr lang="tr-TR" sz="1800" smtClean="0"/>
          </a:p>
          <a:p>
            <a:pPr lvl="1">
              <a:lnSpc>
                <a:spcPct val="80000"/>
              </a:lnSpc>
            </a:pPr>
            <a:endParaRPr lang="tr-TR" sz="1800" smtClean="0"/>
          </a:p>
        </p:txBody>
      </p:sp>
      <p:sp>
        <p:nvSpPr>
          <p:cNvPr id="122884" name="Rectangle 6"/>
          <p:cNvSpPr>
            <a:spLocks noGrp="1" noChangeArrowheads="1"/>
          </p:cNvSpPr>
          <p:nvPr>
            <p:ph type="body" sz="half" idx="2"/>
          </p:nvPr>
        </p:nvSpPr>
        <p:spPr>
          <a:xfrm>
            <a:off x="4648200" y="1600200"/>
            <a:ext cx="4495800" cy="4530725"/>
          </a:xfrm>
        </p:spPr>
        <p:txBody>
          <a:bodyPr/>
          <a:lstStyle/>
          <a:p>
            <a:endParaRPr lang="tr-TR" sz="2600" smtClean="0"/>
          </a:p>
        </p:txBody>
      </p:sp>
      <p:pic>
        <p:nvPicPr>
          <p:cNvPr id="122885" name="Picture 4"/>
          <p:cNvPicPr>
            <a:picLocks noGrp="1" noChangeAspect="1" noChangeArrowheads="1"/>
          </p:cNvPicPr>
          <p:nvPr>
            <p:ph sz="half" idx="4294967295"/>
          </p:nvPr>
        </p:nvPicPr>
        <p:blipFill>
          <a:blip r:embed="rId2"/>
          <a:srcRect/>
          <a:stretch>
            <a:fillRect/>
          </a:stretch>
        </p:blipFill>
        <p:spPr>
          <a:xfrm>
            <a:off x="4648200" y="2895600"/>
            <a:ext cx="4495800" cy="1236663"/>
          </a:xfr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22882"/>
                                        </p:tgtEl>
                                        <p:attrNameLst>
                                          <p:attrName>style.visibility</p:attrName>
                                        </p:attrNameLst>
                                      </p:cBhvr>
                                      <p:to>
                                        <p:strVal val="visible"/>
                                      </p:to>
                                    </p:set>
                                    <p:animEffect transition="in" filter="fade">
                                      <p:cBhvr>
                                        <p:cTn id="7" dur="1000"/>
                                        <p:tgtEl>
                                          <p:spTgt spid="122882"/>
                                        </p:tgtEl>
                                      </p:cBhvr>
                                    </p:animEffect>
                                    <p:anim calcmode="lin" valueType="num">
                                      <p:cBhvr>
                                        <p:cTn id="8" dur="1000" fill="hold"/>
                                        <p:tgtEl>
                                          <p:spTgt spid="122882"/>
                                        </p:tgtEl>
                                        <p:attrNameLst>
                                          <p:attrName>ppt_x</p:attrName>
                                        </p:attrNameLst>
                                      </p:cBhvr>
                                      <p:tavLst>
                                        <p:tav tm="0">
                                          <p:val>
                                            <p:strVal val="#ppt_x"/>
                                          </p:val>
                                        </p:tav>
                                        <p:tav tm="100000">
                                          <p:val>
                                            <p:strVal val="#ppt_x"/>
                                          </p:val>
                                        </p:tav>
                                      </p:tavLst>
                                    </p:anim>
                                    <p:anim calcmode="lin" valueType="num">
                                      <p:cBhvr>
                                        <p:cTn id="9" dur="898" decel="100000" fill="hold"/>
                                        <p:tgtEl>
                                          <p:spTgt spid="122882"/>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2288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22883">
                                            <p:txEl>
                                              <p:pRg st="0" end="0"/>
                                            </p:txEl>
                                          </p:spTgt>
                                        </p:tgtEl>
                                        <p:attrNameLst>
                                          <p:attrName>style.visibility</p:attrName>
                                        </p:attrNameLst>
                                      </p:cBhvr>
                                      <p:to>
                                        <p:strVal val="visible"/>
                                      </p:to>
                                    </p:set>
                                    <p:animEffect transition="in" filter="fade">
                                      <p:cBhvr>
                                        <p:cTn id="15" dur="1000"/>
                                        <p:tgtEl>
                                          <p:spTgt spid="122883">
                                            <p:txEl>
                                              <p:pRg st="0" end="0"/>
                                            </p:txEl>
                                          </p:spTgt>
                                        </p:tgtEl>
                                      </p:cBhvr>
                                    </p:animEffect>
                                    <p:anim calcmode="lin" valueType="num">
                                      <p:cBhvr>
                                        <p:cTn id="16" dur="1000" fill="hold"/>
                                        <p:tgtEl>
                                          <p:spTgt spid="122883">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22883">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2288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22883">
                                            <p:txEl>
                                              <p:pRg st="1" end="1"/>
                                            </p:txEl>
                                          </p:spTgt>
                                        </p:tgtEl>
                                        <p:attrNameLst>
                                          <p:attrName>style.visibility</p:attrName>
                                        </p:attrNameLst>
                                      </p:cBhvr>
                                      <p:to>
                                        <p:strVal val="visible"/>
                                      </p:to>
                                    </p:set>
                                    <p:animEffect transition="in" filter="fade">
                                      <p:cBhvr>
                                        <p:cTn id="23" dur="1000"/>
                                        <p:tgtEl>
                                          <p:spTgt spid="122883">
                                            <p:txEl>
                                              <p:pRg st="1" end="1"/>
                                            </p:txEl>
                                          </p:spTgt>
                                        </p:tgtEl>
                                      </p:cBhvr>
                                    </p:animEffect>
                                    <p:anim calcmode="lin" valueType="num">
                                      <p:cBhvr>
                                        <p:cTn id="24" dur="1000" fill="hold"/>
                                        <p:tgtEl>
                                          <p:spTgt spid="122883">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22883">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22883">
                                            <p:txEl>
                                              <p:pRg st="1" end="1"/>
                                            </p:txEl>
                                          </p:spTgt>
                                        </p:tgtEl>
                                        <p:attrNameLst>
                                          <p:attrName>ppt_y</p:attrName>
                                        </p:attrNameLst>
                                      </p:cBhvr>
                                      <p:tavLst>
                                        <p:tav tm="0">
                                          <p:val>
                                            <p:strVal val="#ppt_y-.03"/>
                                          </p:val>
                                        </p:tav>
                                        <p:tav tm="100000">
                                          <p:val>
                                            <p:strVal val="#ppt_y"/>
                                          </p:val>
                                        </p:tav>
                                      </p:tavLst>
                                    </p:anim>
                                  </p:childTnLst>
                                </p:cTn>
                              </p:par>
                              <p:par>
                                <p:cTn id="27" presetID="37" presetClass="entr" presetSubtype="0" fill="hold" grpId="0" nodeType="withEffect">
                                  <p:stCondLst>
                                    <p:cond delay="0"/>
                                  </p:stCondLst>
                                  <p:childTnLst>
                                    <p:set>
                                      <p:cBhvr>
                                        <p:cTn id="28" dur="1" fill="hold">
                                          <p:stCondLst>
                                            <p:cond delay="0"/>
                                          </p:stCondLst>
                                        </p:cTn>
                                        <p:tgtEl>
                                          <p:spTgt spid="122883">
                                            <p:txEl>
                                              <p:pRg st="2" end="2"/>
                                            </p:txEl>
                                          </p:spTgt>
                                        </p:tgtEl>
                                        <p:attrNameLst>
                                          <p:attrName>style.visibility</p:attrName>
                                        </p:attrNameLst>
                                      </p:cBhvr>
                                      <p:to>
                                        <p:strVal val="visible"/>
                                      </p:to>
                                    </p:set>
                                    <p:animEffect transition="in" filter="fade">
                                      <p:cBhvr>
                                        <p:cTn id="29" dur="1000"/>
                                        <p:tgtEl>
                                          <p:spTgt spid="122883">
                                            <p:txEl>
                                              <p:pRg st="2" end="2"/>
                                            </p:txEl>
                                          </p:spTgt>
                                        </p:tgtEl>
                                      </p:cBhvr>
                                    </p:animEffect>
                                    <p:anim calcmode="lin" valueType="num">
                                      <p:cBhvr>
                                        <p:cTn id="30" dur="1000" fill="hold"/>
                                        <p:tgtEl>
                                          <p:spTgt spid="122883">
                                            <p:txEl>
                                              <p:pRg st="2" end="2"/>
                                            </p:txEl>
                                          </p:spTgt>
                                        </p:tgtEl>
                                        <p:attrNameLst>
                                          <p:attrName>ppt_x</p:attrName>
                                        </p:attrNameLst>
                                      </p:cBhvr>
                                      <p:tavLst>
                                        <p:tav tm="0">
                                          <p:val>
                                            <p:strVal val="#ppt_x"/>
                                          </p:val>
                                        </p:tav>
                                        <p:tav tm="100000">
                                          <p:val>
                                            <p:strVal val="#ppt_x"/>
                                          </p:val>
                                        </p:tav>
                                      </p:tavLst>
                                    </p:anim>
                                    <p:anim calcmode="lin" valueType="num">
                                      <p:cBhvr>
                                        <p:cTn id="31" dur="898" decel="100000" fill="hold"/>
                                        <p:tgtEl>
                                          <p:spTgt spid="122883">
                                            <p:txEl>
                                              <p:pRg st="2" end="2"/>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898"/>
                                          </p:stCondLst>
                                        </p:cTn>
                                        <p:tgtEl>
                                          <p:spTgt spid="12288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nodePh="1">
                                  <p:stCondLst>
                                    <p:cond delay="0"/>
                                  </p:stCondLst>
                                  <p:endCondLst>
                                    <p:cond evt="begin" delay="0">
                                      <p:tn val="35"/>
                                    </p:cond>
                                  </p:endCondLst>
                                  <p:childTnLst>
                                    <p:set>
                                      <p:cBhvr>
                                        <p:cTn id="36" dur="1" fill="hold">
                                          <p:stCondLst>
                                            <p:cond delay="0"/>
                                          </p:stCondLst>
                                        </p:cTn>
                                        <p:tgtEl>
                                          <p:spTgt spid="122884">
                                            <p:txEl>
                                              <p:pRg st="0" end="0"/>
                                            </p:txEl>
                                          </p:spTgt>
                                        </p:tgtEl>
                                        <p:attrNameLst>
                                          <p:attrName>style.visibility</p:attrName>
                                        </p:attrNameLst>
                                      </p:cBhvr>
                                      <p:to>
                                        <p:strVal val="visible"/>
                                      </p:to>
                                    </p:set>
                                    <p:animEffect transition="in" filter="fade">
                                      <p:cBhvr>
                                        <p:cTn id="37" dur="1000"/>
                                        <p:tgtEl>
                                          <p:spTgt spid="122884">
                                            <p:txEl>
                                              <p:pRg st="0" end="0"/>
                                            </p:txEl>
                                          </p:spTgt>
                                        </p:tgtEl>
                                      </p:cBhvr>
                                    </p:animEffect>
                                    <p:anim calcmode="lin" valueType="num">
                                      <p:cBhvr>
                                        <p:cTn id="38" dur="1000" fill="hold"/>
                                        <p:tgtEl>
                                          <p:spTgt spid="122884">
                                            <p:txEl>
                                              <p:pRg st="0" end="0"/>
                                            </p:txEl>
                                          </p:spTgt>
                                        </p:tgtEl>
                                        <p:attrNameLst>
                                          <p:attrName>ppt_x</p:attrName>
                                        </p:attrNameLst>
                                      </p:cBhvr>
                                      <p:tavLst>
                                        <p:tav tm="0">
                                          <p:val>
                                            <p:strVal val="#ppt_x"/>
                                          </p:val>
                                        </p:tav>
                                        <p:tav tm="100000">
                                          <p:val>
                                            <p:strVal val="#ppt_x"/>
                                          </p:val>
                                        </p:tav>
                                      </p:tavLst>
                                    </p:anim>
                                    <p:anim calcmode="lin" valueType="num">
                                      <p:cBhvr>
                                        <p:cTn id="39" dur="898" decel="100000" fill="hold"/>
                                        <p:tgtEl>
                                          <p:spTgt spid="122884">
                                            <p:txEl>
                                              <p:pRg st="0" end="0"/>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898"/>
                                          </p:stCondLst>
                                        </p:cTn>
                                        <p:tgtEl>
                                          <p:spTgt spid="122884">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7" presetClass="entr" presetSubtype="0" fill="hold" nodeType="clickEffect">
                                  <p:stCondLst>
                                    <p:cond delay="0"/>
                                  </p:stCondLst>
                                  <p:childTnLst>
                                    <p:set>
                                      <p:cBhvr>
                                        <p:cTn id="44" dur="1" fill="hold">
                                          <p:stCondLst>
                                            <p:cond delay="0"/>
                                          </p:stCondLst>
                                        </p:cTn>
                                        <p:tgtEl>
                                          <p:spTgt spid="122885"/>
                                        </p:tgtEl>
                                        <p:attrNameLst>
                                          <p:attrName>style.visibility</p:attrName>
                                        </p:attrNameLst>
                                      </p:cBhvr>
                                      <p:to>
                                        <p:strVal val="visible"/>
                                      </p:to>
                                    </p:set>
                                    <p:animEffect transition="in" filter="fade">
                                      <p:cBhvr>
                                        <p:cTn id="45" dur="1000"/>
                                        <p:tgtEl>
                                          <p:spTgt spid="122885"/>
                                        </p:tgtEl>
                                      </p:cBhvr>
                                    </p:animEffect>
                                    <p:anim calcmode="lin" valueType="num">
                                      <p:cBhvr>
                                        <p:cTn id="46" dur="1000" fill="hold"/>
                                        <p:tgtEl>
                                          <p:spTgt spid="122885"/>
                                        </p:tgtEl>
                                        <p:attrNameLst>
                                          <p:attrName>ppt_x</p:attrName>
                                        </p:attrNameLst>
                                      </p:cBhvr>
                                      <p:tavLst>
                                        <p:tav tm="0">
                                          <p:val>
                                            <p:strVal val="#ppt_x"/>
                                          </p:val>
                                        </p:tav>
                                        <p:tav tm="100000">
                                          <p:val>
                                            <p:strVal val="#ppt_x"/>
                                          </p:val>
                                        </p:tav>
                                      </p:tavLst>
                                    </p:anim>
                                    <p:anim calcmode="lin" valueType="num">
                                      <p:cBhvr>
                                        <p:cTn id="47" dur="898" decel="100000" fill="hold"/>
                                        <p:tgtEl>
                                          <p:spTgt spid="122885"/>
                                        </p:tgtEl>
                                        <p:attrNameLst>
                                          <p:attrName>ppt_y</p:attrName>
                                        </p:attrNameLst>
                                      </p:cBhvr>
                                      <p:tavLst>
                                        <p:tav tm="0">
                                          <p:val>
                                            <p:strVal val="#ppt_y+1"/>
                                          </p:val>
                                        </p:tav>
                                        <p:tav tm="100000">
                                          <p:val>
                                            <p:strVal val="#ppt_y-.03"/>
                                          </p:val>
                                        </p:tav>
                                      </p:tavLst>
                                    </p:anim>
                                    <p:anim calcmode="lin" valueType="num">
                                      <p:cBhvr>
                                        <p:cTn id="48" dur="100" accel="100000" fill="hold">
                                          <p:stCondLst>
                                            <p:cond delay="898"/>
                                          </p:stCondLst>
                                        </p:cTn>
                                        <p:tgtEl>
                                          <p:spTgt spid="12288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P spid="122883" grpId="0" build="p"/>
      <p:bldP spid="12288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p:txBody>
          <a:bodyPr/>
          <a:lstStyle/>
          <a:p>
            <a:r>
              <a:rPr lang="tr-TR" smtClean="0"/>
              <a:t>Üretim yöneticisi</a:t>
            </a:r>
          </a:p>
        </p:txBody>
      </p:sp>
      <p:sp>
        <p:nvSpPr>
          <p:cNvPr id="86019" name="Rectangle 3"/>
          <p:cNvSpPr>
            <a:spLocks noGrp="1" noChangeArrowheads="1"/>
          </p:cNvSpPr>
          <p:nvPr>
            <p:ph type="body" idx="1"/>
          </p:nvPr>
        </p:nvSpPr>
        <p:spPr/>
        <p:txBody>
          <a:bodyPr/>
          <a:lstStyle/>
          <a:p>
            <a:r>
              <a:rPr lang="tr-TR" smtClean="0"/>
              <a:t>Bir üretim yöneticisinin görevi, ilk başta hammadde, makine, bina, enerji, insan gücü gibi girdileri sağlamak ve sonra hangi malın, ne miktarlarda, hangi kalitede, nerede, nasıl ve kimler tarafından üretileceğini belirlemektir.</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 calcmode="lin" valueType="num">
                                      <p:cBhvr additive="base">
                                        <p:cTn id="7"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601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r>
              <a:rPr lang="tr-TR" b="1" smtClean="0"/>
              <a:t>Üretim Tipleri</a:t>
            </a:r>
            <a:r>
              <a:rPr lang="tr-TR" smtClean="0"/>
              <a:t> </a:t>
            </a:r>
          </a:p>
        </p:txBody>
      </p:sp>
      <p:sp>
        <p:nvSpPr>
          <p:cNvPr id="87043" name="Rectangle 3"/>
          <p:cNvSpPr>
            <a:spLocks noGrp="1" noChangeArrowheads="1"/>
          </p:cNvSpPr>
          <p:nvPr>
            <p:ph type="body" idx="1"/>
          </p:nvPr>
        </p:nvSpPr>
        <p:spPr/>
        <p:txBody>
          <a:bodyPr/>
          <a:lstStyle/>
          <a:p>
            <a:pPr>
              <a:lnSpc>
                <a:spcPct val="80000"/>
              </a:lnSpc>
            </a:pPr>
            <a:r>
              <a:rPr lang="tr-TR" b="1" smtClean="0"/>
              <a:t>Akım Tipi Üretim</a:t>
            </a:r>
          </a:p>
          <a:p>
            <a:pPr>
              <a:lnSpc>
                <a:spcPct val="80000"/>
              </a:lnSpc>
            </a:pPr>
            <a:r>
              <a:rPr lang="tr-TR" smtClean="0"/>
              <a:t>Akım tipi üretimde, malzeme veya ürünlerin sürekli ve kesintisiz bir akışı sözkonusudur. Malzemenin sabit ve işlemlerin belli bir sıra içinde akışı da olabilir. Çok sayı ve çeşitte girdi olmasına karşılık çıktı tek veya az çeşitte olup, miktar olarak yüksek ve standart bir görünüm arz eder. Talebin sürekli, dengeli, uzun vadeli ve yüksek olması gerekmektedir.  </a:t>
            </a:r>
            <a:endParaRPr lang="tr-TR" b="1" smtClean="0"/>
          </a:p>
          <a:p>
            <a:pPr>
              <a:lnSpc>
                <a:spcPct val="80000"/>
              </a:lnSpc>
            </a:pPr>
            <a:endParaRPr lang="tr-TR" sz="1900" b="1" smtClean="0"/>
          </a:p>
          <a:p>
            <a:pPr lvl="1">
              <a:lnSpc>
                <a:spcPct val="80000"/>
              </a:lnSpc>
            </a:pPr>
            <a:endParaRPr lang="tr-TR" sz="170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 calcmode="lin" valueType="num">
                                      <p:cBhvr additive="base">
                                        <p:cTn id="7" dur="500" fill="hold"/>
                                        <p:tgtEl>
                                          <p:spTgt spid="870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70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7043">
                                            <p:txEl>
                                              <p:pRg st="1" end="1"/>
                                            </p:txEl>
                                          </p:spTgt>
                                        </p:tgtEl>
                                        <p:attrNameLst>
                                          <p:attrName>style.visibility</p:attrName>
                                        </p:attrNameLst>
                                      </p:cBhvr>
                                      <p:to>
                                        <p:strVal val="visible"/>
                                      </p:to>
                                    </p:set>
                                    <p:anim calcmode="lin" valueType="num">
                                      <p:cBhvr additive="base">
                                        <p:cTn id="13" dur="500" fill="hold"/>
                                        <p:tgtEl>
                                          <p:spTgt spid="870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704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1 Başlık"/>
          <p:cNvSpPr>
            <a:spLocks noGrp="1"/>
          </p:cNvSpPr>
          <p:nvPr>
            <p:ph type="title"/>
          </p:nvPr>
        </p:nvSpPr>
        <p:spPr/>
        <p:txBody>
          <a:bodyPr/>
          <a:lstStyle/>
          <a:p>
            <a:endParaRPr lang="tr-TR" smtClean="0"/>
          </a:p>
        </p:txBody>
      </p:sp>
      <p:sp>
        <p:nvSpPr>
          <p:cNvPr id="3" name="2 İçerik Yer Tutucusu"/>
          <p:cNvSpPr>
            <a:spLocks noGrp="1"/>
          </p:cNvSpPr>
          <p:nvPr>
            <p:ph idx="1"/>
          </p:nvPr>
        </p:nvSpPr>
        <p:spPr/>
        <p:txBody>
          <a:bodyPr/>
          <a:lstStyle/>
          <a:p>
            <a:pPr>
              <a:lnSpc>
                <a:spcPct val="80000"/>
              </a:lnSpc>
            </a:pPr>
            <a:r>
              <a:rPr lang="tr-TR" sz="2800" b="1" smtClean="0"/>
              <a:t>Görev Tipi Üretim</a:t>
            </a:r>
            <a:r>
              <a:rPr lang="tr-TR" sz="2800" smtClean="0"/>
              <a:t> </a:t>
            </a:r>
          </a:p>
          <a:p>
            <a:pPr>
              <a:lnSpc>
                <a:spcPct val="80000"/>
              </a:lnSpc>
            </a:pPr>
            <a:r>
              <a:rPr lang="tr-TR" smtClean="0"/>
              <a:t>Görev tipi üretimde, her iş istasyonu ayrı bir görev ile donatılmış olup, her ürün veya sipariş sadece ilgili olan iş istasyonlarına gitmektedir. Üretim sürekli olmayıp partiler halindedir ve her sipariş için farklı akış yolları takip edebilir. Çeşitli girdiler sisteme girerek belli siparişler doğrultusunda işlenmek suretiyle çok çeşitli fakat az sayıda çıktı elde edilmektedir. Üretim genellikle sipariş üzerine yapıldığından mâmul stokları genellikle düşüktür. </a:t>
            </a:r>
          </a:p>
          <a:p>
            <a:endParaRPr lang="tr-TR"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1 Başlık"/>
          <p:cNvSpPr>
            <a:spLocks noGrp="1"/>
          </p:cNvSpPr>
          <p:nvPr>
            <p:ph type="title"/>
          </p:nvPr>
        </p:nvSpPr>
        <p:spPr/>
        <p:txBody>
          <a:bodyPr/>
          <a:lstStyle/>
          <a:p>
            <a:endParaRPr lang="tr-TR" smtClean="0"/>
          </a:p>
        </p:txBody>
      </p:sp>
      <p:sp>
        <p:nvSpPr>
          <p:cNvPr id="3" name="2 İçerik Yer Tutucusu"/>
          <p:cNvSpPr>
            <a:spLocks noGrp="1"/>
          </p:cNvSpPr>
          <p:nvPr>
            <p:ph idx="1"/>
          </p:nvPr>
        </p:nvSpPr>
        <p:spPr/>
        <p:txBody>
          <a:bodyPr/>
          <a:lstStyle/>
          <a:p>
            <a:r>
              <a:rPr lang="tr-TR" smtClean="0"/>
              <a:t>Örneğin, pide üreticisi bir işletme gelen müşterilerin siparişlerine göre kıymalı pide, kıymalı yumurtalı pide, kuşbaşılı pide, kaşarlı kuşbaşılı pide, karışık pide gibi çok çeşitli ancak az sayıda üretim gerçekleştirerek hizmet vermektedir.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p:txBody>
          <a:bodyPr/>
          <a:lstStyle/>
          <a:p>
            <a:endParaRPr lang="tr-TR" smtClean="0"/>
          </a:p>
        </p:txBody>
      </p:sp>
      <p:sp>
        <p:nvSpPr>
          <p:cNvPr id="88067" name="Rectangle 3"/>
          <p:cNvSpPr>
            <a:spLocks noGrp="1" noChangeArrowheads="1"/>
          </p:cNvSpPr>
          <p:nvPr>
            <p:ph type="body" idx="1"/>
          </p:nvPr>
        </p:nvSpPr>
        <p:spPr/>
        <p:txBody>
          <a:bodyPr/>
          <a:lstStyle/>
          <a:p>
            <a:r>
              <a:rPr lang="tr-TR" sz="2800" b="1" smtClean="0"/>
              <a:t>Proje Tipi Üretim</a:t>
            </a:r>
            <a:r>
              <a:rPr lang="tr-TR" sz="2800" smtClean="0"/>
              <a:t> </a:t>
            </a:r>
          </a:p>
          <a:p>
            <a:r>
              <a:rPr lang="tr-TR" sz="2800" smtClean="0"/>
              <a:t>Proje tipi üretimde, üretim bir kerelik veya aynı mâmulün az sayıda çıktısı için yapılmaktadır. Ürün akışı yoktur, bunun yerine tek tek bütün işlemler son proje hedefine ulaşmak amacıyla belli bir sıra dahilinde gerçekleştirilmektedir. Çok çeşitli girdilerin bir araya getirilerek tek bir çıktı elde edildiği bu sistemlerde maliyet yüksektir. Boğaz köprüsü veya uzaya gitme projeleri gibi.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lstStyle/>
          <a:p>
            <a:r>
              <a:rPr lang="tr-TR" b="1" smtClean="0"/>
              <a:t>YÖNETİM</a:t>
            </a:r>
          </a:p>
        </p:txBody>
      </p:sp>
      <p:sp>
        <p:nvSpPr>
          <p:cNvPr id="16386" name="Rectangle 3"/>
          <p:cNvSpPr>
            <a:spLocks noGrp="1" noChangeArrowheads="1"/>
          </p:cNvSpPr>
          <p:nvPr>
            <p:ph type="body" idx="1"/>
          </p:nvPr>
        </p:nvSpPr>
        <p:spPr/>
        <p:txBody>
          <a:bodyPr/>
          <a:lstStyle/>
          <a:p>
            <a:pPr>
              <a:lnSpc>
                <a:spcPct val="90000"/>
              </a:lnSpc>
            </a:pPr>
            <a:r>
              <a:rPr lang="tr-TR" sz="2600" smtClean="0"/>
              <a:t>Yönetim, “örgütlerin amaçlarını gerçekleştirebilmeleri için, işletme faaliyetlerinin rasyonel sistemini oluşturarak, ortaya çıkan örgütsel sorunları başkaları aracılığı ile çözdürecek kararları alma sürecidir” </a:t>
            </a:r>
          </a:p>
          <a:p>
            <a:pPr>
              <a:lnSpc>
                <a:spcPct val="90000"/>
              </a:lnSpc>
            </a:pPr>
            <a:r>
              <a:rPr lang="tr-TR" sz="2600" smtClean="0"/>
              <a:t>Yönetici, bir kuruluşun başında bulunan, emrinde personel çalıştıran, emir ve kumanda eden kişidir. Yönetici yönetimin tüm fonksiyonlarını (plânlama, örgütleme, yöneltme, koordinasyon, denetleme) bizzat veya yardımcıları vasıtasıyla yerine getiren kişidir. </a:t>
            </a:r>
          </a:p>
          <a:p>
            <a:pPr>
              <a:lnSpc>
                <a:spcPct val="90000"/>
              </a:lnSpc>
            </a:pPr>
            <a:endParaRPr lang="tr-TR" sz="2600" smtClean="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1 Başlık"/>
          <p:cNvSpPr>
            <a:spLocks noGrp="1"/>
          </p:cNvSpPr>
          <p:nvPr>
            <p:ph type="title"/>
          </p:nvPr>
        </p:nvSpPr>
        <p:spPr/>
        <p:txBody>
          <a:bodyPr/>
          <a:lstStyle/>
          <a:p>
            <a:endParaRPr lang="tr-TR" smtClean="0"/>
          </a:p>
        </p:txBody>
      </p:sp>
      <p:sp>
        <p:nvSpPr>
          <p:cNvPr id="3" name="2 İçerik Yer Tutucusu"/>
          <p:cNvSpPr>
            <a:spLocks noGrp="1"/>
          </p:cNvSpPr>
          <p:nvPr>
            <p:ph idx="1"/>
          </p:nvPr>
        </p:nvSpPr>
        <p:spPr/>
        <p:txBody>
          <a:bodyPr/>
          <a:lstStyle/>
          <a:p>
            <a:r>
              <a:rPr lang="tr-TR" smtClean="0"/>
              <a:t>Bu tip üretimler çok çeşitli girdilere (nitelikli insangücü, sermaye, teknoloji, bilgi, hammadde vb.) ve plânlamaya ihtiyaç gösterdiğinden çoğunlukla yatırım ortaklıkları tarafından gerçekleştirilmektedir.  </a:t>
            </a:r>
          </a:p>
          <a:p>
            <a:pPr>
              <a:buFont typeface="Arial" charset="0"/>
              <a:buNone/>
            </a:pPr>
            <a:endParaRPr lang="tr-TR"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r>
              <a:rPr lang="tr-TR" b="1" smtClean="0"/>
              <a:t>PAZARLAMA</a:t>
            </a:r>
          </a:p>
        </p:txBody>
      </p:sp>
      <p:sp>
        <p:nvSpPr>
          <p:cNvPr id="89091" name="Rectangle 3"/>
          <p:cNvSpPr>
            <a:spLocks noGrp="1" noChangeArrowheads="1"/>
          </p:cNvSpPr>
          <p:nvPr>
            <p:ph type="body" idx="1"/>
          </p:nvPr>
        </p:nvSpPr>
        <p:spPr/>
        <p:txBody>
          <a:bodyPr/>
          <a:lstStyle/>
          <a:p>
            <a:pPr>
              <a:lnSpc>
                <a:spcPct val="90000"/>
              </a:lnSpc>
            </a:pPr>
            <a:r>
              <a:rPr lang="tr-TR" smtClean="0"/>
              <a:t>Pazarlama, bireysel ve örgütsel amaçları tatmin edecek değişimi (mübadele) sağlamak için fikir, mal ve hizmetlerin tasarlanması, fiyatlandırılması, tutundurulması ve dağıtılmasının plânlanması ve yürütülmesi sürecidir.</a:t>
            </a:r>
          </a:p>
          <a:p>
            <a:pPr>
              <a:lnSpc>
                <a:spcPct val="90000"/>
              </a:lnSpc>
            </a:pPr>
            <a:r>
              <a:rPr lang="tr-TR" smtClean="0"/>
              <a:t>Pazarlama, müşterilere üretilmiş malları satmaya çalışmak değil, onlara isteyerek satın alacakları ürün ve hizmetleri sağlamaktır.</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9091">
                                            <p:txEl>
                                              <p:pRg st="1" end="1"/>
                                            </p:txEl>
                                          </p:spTgt>
                                        </p:tgtEl>
                                        <p:attrNameLst>
                                          <p:attrName>style.visibility</p:attrName>
                                        </p:attrNameLst>
                                      </p:cBhvr>
                                      <p:to>
                                        <p:strVal val="visible"/>
                                      </p:to>
                                    </p:set>
                                    <p:anim calcmode="lin" valueType="num">
                                      <p:cBhvr additive="base">
                                        <p:cTn id="13" dur="500" fill="hold"/>
                                        <p:tgtEl>
                                          <p:spTgt spid="890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909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r>
              <a:rPr lang="tr-TR" b="1" smtClean="0"/>
              <a:t>Pazarlama Fonksiyonları</a:t>
            </a:r>
            <a:r>
              <a:rPr lang="tr-TR" smtClean="0"/>
              <a:t> </a:t>
            </a:r>
          </a:p>
        </p:txBody>
      </p:sp>
      <p:sp>
        <p:nvSpPr>
          <p:cNvPr id="90115" name="Rectangle 3"/>
          <p:cNvSpPr>
            <a:spLocks noGrp="1" noChangeArrowheads="1"/>
          </p:cNvSpPr>
          <p:nvPr>
            <p:ph type="body" idx="1"/>
          </p:nvPr>
        </p:nvSpPr>
        <p:spPr/>
        <p:txBody>
          <a:bodyPr/>
          <a:lstStyle/>
          <a:p>
            <a:pPr>
              <a:lnSpc>
                <a:spcPct val="90000"/>
              </a:lnSpc>
            </a:pPr>
            <a:r>
              <a:rPr lang="tr-TR" sz="3600" b="1" smtClean="0"/>
              <a:t>Değişim Fonksiyonları</a:t>
            </a:r>
            <a:endParaRPr lang="tr-TR" sz="3600" smtClean="0"/>
          </a:p>
          <a:p>
            <a:pPr lvl="1">
              <a:lnSpc>
                <a:spcPct val="90000"/>
              </a:lnSpc>
            </a:pPr>
            <a:r>
              <a:rPr lang="tr-TR" sz="3600" smtClean="0"/>
              <a:t>Satın alma</a:t>
            </a:r>
          </a:p>
          <a:p>
            <a:pPr lvl="1">
              <a:lnSpc>
                <a:spcPct val="90000"/>
              </a:lnSpc>
            </a:pPr>
            <a:r>
              <a:rPr lang="tr-TR" sz="3600" smtClean="0"/>
              <a:t>Satma </a:t>
            </a:r>
          </a:p>
          <a:p>
            <a:pPr>
              <a:lnSpc>
                <a:spcPct val="90000"/>
              </a:lnSpc>
            </a:pPr>
            <a:r>
              <a:rPr lang="tr-TR" sz="3600" b="1" smtClean="0"/>
              <a:t>Fiziksel Fonksiyonlar</a:t>
            </a:r>
            <a:r>
              <a:rPr lang="tr-TR" sz="3600" smtClean="0"/>
              <a:t> </a:t>
            </a:r>
          </a:p>
          <a:p>
            <a:pPr lvl="1">
              <a:lnSpc>
                <a:spcPct val="90000"/>
              </a:lnSpc>
            </a:pPr>
            <a:r>
              <a:rPr lang="tr-TR" sz="3600" smtClean="0"/>
              <a:t>Taşıma</a:t>
            </a:r>
          </a:p>
          <a:p>
            <a:pPr lvl="1">
              <a:lnSpc>
                <a:spcPct val="90000"/>
              </a:lnSpc>
            </a:pPr>
            <a:r>
              <a:rPr lang="tr-TR" sz="3600" smtClean="0"/>
              <a:t>Depolama</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anim calcmode="lin" valueType="num">
                                      <p:cBhvr additive="base">
                                        <p:cTn id="7" dur="500" fill="hold"/>
                                        <p:tgtEl>
                                          <p:spTgt spid="901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011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anim calcmode="lin" valueType="num">
                                      <p:cBhvr additive="base">
                                        <p:cTn id="11" dur="500" fill="hold"/>
                                        <p:tgtEl>
                                          <p:spTgt spid="9011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011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anim calcmode="lin" valueType="num">
                                      <p:cBhvr additive="base">
                                        <p:cTn id="15" dur="500" fill="hold"/>
                                        <p:tgtEl>
                                          <p:spTgt spid="9011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01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90115">
                                            <p:txEl>
                                              <p:pRg st="3" end="3"/>
                                            </p:txEl>
                                          </p:spTgt>
                                        </p:tgtEl>
                                        <p:attrNameLst>
                                          <p:attrName>style.visibility</p:attrName>
                                        </p:attrNameLst>
                                      </p:cBhvr>
                                      <p:to>
                                        <p:strVal val="visible"/>
                                      </p:to>
                                    </p:set>
                                    <p:anim calcmode="lin" valueType="num">
                                      <p:cBhvr additive="base">
                                        <p:cTn id="21" dur="500" fill="hold"/>
                                        <p:tgtEl>
                                          <p:spTgt spid="9011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011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90115">
                                            <p:txEl>
                                              <p:pRg st="4" end="4"/>
                                            </p:txEl>
                                          </p:spTgt>
                                        </p:tgtEl>
                                        <p:attrNameLst>
                                          <p:attrName>style.visibility</p:attrName>
                                        </p:attrNameLst>
                                      </p:cBhvr>
                                      <p:to>
                                        <p:strVal val="visible"/>
                                      </p:to>
                                    </p:set>
                                    <p:anim calcmode="lin" valueType="num">
                                      <p:cBhvr additive="base">
                                        <p:cTn id="25" dur="500" fill="hold"/>
                                        <p:tgtEl>
                                          <p:spTgt spid="9011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0115">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90115">
                                            <p:txEl>
                                              <p:pRg st="5" end="5"/>
                                            </p:txEl>
                                          </p:spTgt>
                                        </p:tgtEl>
                                        <p:attrNameLst>
                                          <p:attrName>style.visibility</p:attrName>
                                        </p:attrNameLst>
                                      </p:cBhvr>
                                      <p:to>
                                        <p:strVal val="visible"/>
                                      </p:to>
                                    </p:set>
                                    <p:anim calcmode="lin" valueType="num">
                                      <p:cBhvr additive="base">
                                        <p:cTn id="29" dur="500" fill="hold"/>
                                        <p:tgtEl>
                                          <p:spTgt spid="90115">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011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1 Başlık"/>
          <p:cNvSpPr>
            <a:spLocks noGrp="1"/>
          </p:cNvSpPr>
          <p:nvPr>
            <p:ph type="title"/>
          </p:nvPr>
        </p:nvSpPr>
        <p:spPr/>
        <p:txBody>
          <a:bodyPr/>
          <a:lstStyle/>
          <a:p>
            <a:endParaRPr lang="tr-TR" smtClean="0"/>
          </a:p>
        </p:txBody>
      </p:sp>
      <p:sp>
        <p:nvSpPr>
          <p:cNvPr id="3" name="2 İçerik Yer Tutucusu"/>
          <p:cNvSpPr>
            <a:spLocks noGrp="1"/>
          </p:cNvSpPr>
          <p:nvPr>
            <p:ph idx="1"/>
          </p:nvPr>
        </p:nvSpPr>
        <p:spPr/>
        <p:txBody>
          <a:bodyPr/>
          <a:lstStyle/>
          <a:p>
            <a:pPr>
              <a:lnSpc>
                <a:spcPct val="90000"/>
              </a:lnSpc>
            </a:pPr>
            <a:r>
              <a:rPr lang="tr-TR" sz="4000" b="1" smtClean="0"/>
              <a:t>Kolaylaştırıcı Fonksiyonlar</a:t>
            </a:r>
            <a:endParaRPr lang="tr-TR" sz="4000" smtClean="0"/>
          </a:p>
          <a:p>
            <a:pPr lvl="1">
              <a:lnSpc>
                <a:spcPct val="90000"/>
              </a:lnSpc>
            </a:pPr>
            <a:r>
              <a:rPr lang="tr-TR" sz="4000" smtClean="0"/>
              <a:t>Finans</a:t>
            </a:r>
          </a:p>
          <a:p>
            <a:pPr lvl="1">
              <a:lnSpc>
                <a:spcPct val="90000"/>
              </a:lnSpc>
            </a:pPr>
            <a:r>
              <a:rPr lang="tr-TR" sz="4000" smtClean="0"/>
              <a:t>Risk taşıma</a:t>
            </a:r>
          </a:p>
          <a:p>
            <a:pPr lvl="1">
              <a:lnSpc>
                <a:spcPct val="90000"/>
              </a:lnSpc>
            </a:pPr>
            <a:r>
              <a:rPr lang="tr-TR" sz="4000" smtClean="0"/>
              <a:t>Standartlaştırma</a:t>
            </a:r>
          </a:p>
          <a:p>
            <a:pPr lvl="1">
              <a:lnSpc>
                <a:spcPct val="90000"/>
              </a:lnSpc>
            </a:pPr>
            <a:r>
              <a:rPr lang="tr-TR" sz="4000" smtClean="0"/>
              <a:t>Bilgi toplama</a:t>
            </a:r>
          </a:p>
          <a:p>
            <a:endParaRPr lang="tr-T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p:txBody>
          <a:bodyPr/>
          <a:lstStyle/>
          <a:p>
            <a:r>
              <a:rPr lang="tr-TR" smtClean="0"/>
              <a:t>Pazarlama karması</a:t>
            </a:r>
          </a:p>
        </p:txBody>
      </p:sp>
      <p:sp>
        <p:nvSpPr>
          <p:cNvPr id="91139" name="Rectangle 3"/>
          <p:cNvSpPr>
            <a:spLocks noGrp="1" noChangeArrowheads="1"/>
          </p:cNvSpPr>
          <p:nvPr>
            <p:ph type="body" idx="1"/>
          </p:nvPr>
        </p:nvSpPr>
        <p:spPr/>
        <p:txBody>
          <a:bodyPr/>
          <a:lstStyle/>
          <a:p>
            <a:r>
              <a:rPr lang="tr-TR" sz="3600" smtClean="0"/>
              <a:t>4 P</a:t>
            </a:r>
          </a:p>
          <a:p>
            <a:pPr lvl="1"/>
            <a:r>
              <a:rPr lang="tr-TR" sz="3600" smtClean="0"/>
              <a:t>Product (ürün)</a:t>
            </a:r>
          </a:p>
          <a:p>
            <a:pPr lvl="1"/>
            <a:r>
              <a:rPr lang="tr-TR" sz="3600" smtClean="0"/>
              <a:t>Price (fiyat)</a:t>
            </a:r>
          </a:p>
          <a:p>
            <a:pPr lvl="1"/>
            <a:r>
              <a:rPr lang="tr-TR" sz="3600" smtClean="0"/>
              <a:t>Place (dağıtım)</a:t>
            </a:r>
          </a:p>
          <a:p>
            <a:pPr lvl="1"/>
            <a:r>
              <a:rPr lang="tr-TR" sz="3600" smtClean="0"/>
              <a:t>Promotion (tutundurma)</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1139">
                                            <p:txEl>
                                              <p:pRg st="1" end="1"/>
                                            </p:txEl>
                                          </p:spTgt>
                                        </p:tgtEl>
                                        <p:attrNameLst>
                                          <p:attrName>style.visibility</p:attrName>
                                        </p:attrNameLst>
                                      </p:cBhvr>
                                      <p:to>
                                        <p:strVal val="visible"/>
                                      </p:to>
                                    </p:set>
                                    <p:anim calcmode="lin" valueType="num">
                                      <p:cBhvr additive="base">
                                        <p:cTn id="11" dur="500" fill="hold"/>
                                        <p:tgtEl>
                                          <p:spTgt spid="9113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113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1139">
                                            <p:txEl>
                                              <p:pRg st="2" end="2"/>
                                            </p:txEl>
                                          </p:spTgt>
                                        </p:tgtEl>
                                        <p:attrNameLst>
                                          <p:attrName>style.visibility</p:attrName>
                                        </p:attrNameLst>
                                      </p:cBhvr>
                                      <p:to>
                                        <p:strVal val="visible"/>
                                      </p:to>
                                    </p:set>
                                    <p:anim calcmode="lin" valueType="num">
                                      <p:cBhvr additive="base">
                                        <p:cTn id="15" dur="500" fill="hold"/>
                                        <p:tgtEl>
                                          <p:spTgt spid="9113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113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1139">
                                            <p:txEl>
                                              <p:pRg st="3" end="3"/>
                                            </p:txEl>
                                          </p:spTgt>
                                        </p:tgtEl>
                                        <p:attrNameLst>
                                          <p:attrName>style.visibility</p:attrName>
                                        </p:attrNameLst>
                                      </p:cBhvr>
                                      <p:to>
                                        <p:strVal val="visible"/>
                                      </p:to>
                                    </p:set>
                                    <p:anim calcmode="lin" valueType="num">
                                      <p:cBhvr additive="base">
                                        <p:cTn id="19" dur="500" fill="hold"/>
                                        <p:tgtEl>
                                          <p:spTgt spid="9113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113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1139">
                                            <p:txEl>
                                              <p:pRg st="4" end="4"/>
                                            </p:txEl>
                                          </p:spTgt>
                                        </p:tgtEl>
                                        <p:attrNameLst>
                                          <p:attrName>style.visibility</p:attrName>
                                        </p:attrNameLst>
                                      </p:cBhvr>
                                      <p:to>
                                        <p:strVal val="visible"/>
                                      </p:to>
                                    </p:set>
                                    <p:anim calcmode="lin" valueType="num">
                                      <p:cBhvr additive="base">
                                        <p:cTn id="23" dur="500" fill="hold"/>
                                        <p:tgtEl>
                                          <p:spTgt spid="9113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113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title"/>
          </p:nvPr>
        </p:nvSpPr>
        <p:spPr/>
        <p:txBody>
          <a:bodyPr/>
          <a:lstStyle/>
          <a:p>
            <a:r>
              <a:rPr lang="tr-TR" smtClean="0"/>
              <a:t>Ürün </a:t>
            </a:r>
          </a:p>
        </p:txBody>
      </p:sp>
      <p:sp>
        <p:nvSpPr>
          <p:cNvPr id="92163" name="Rectangle 3"/>
          <p:cNvSpPr>
            <a:spLocks noGrp="1" noChangeArrowheads="1"/>
          </p:cNvSpPr>
          <p:nvPr>
            <p:ph type="body" idx="1"/>
          </p:nvPr>
        </p:nvSpPr>
        <p:spPr/>
        <p:txBody>
          <a:bodyPr/>
          <a:lstStyle/>
          <a:p>
            <a:pPr>
              <a:lnSpc>
                <a:spcPct val="90000"/>
              </a:lnSpc>
            </a:pPr>
            <a:r>
              <a:rPr lang="tr-TR" sz="2100" smtClean="0"/>
              <a:t>Tüketicilerin ihtiyaçlarını karşılayan mal ve hizmetlere ”ürün” ya da “mâmul” denir.</a:t>
            </a:r>
          </a:p>
          <a:p>
            <a:pPr>
              <a:lnSpc>
                <a:spcPct val="90000"/>
              </a:lnSpc>
            </a:pPr>
            <a:r>
              <a:rPr lang="tr-TR" sz="2100" smtClean="0"/>
              <a:t>Ürünler pazar türlerine göre ikiye ayrılabilir: (1) Tüketim ürünleri, (2) Endüstriyel ürünler. </a:t>
            </a:r>
          </a:p>
          <a:p>
            <a:pPr lvl="1">
              <a:lnSpc>
                <a:spcPct val="90000"/>
              </a:lnSpc>
            </a:pPr>
            <a:r>
              <a:rPr lang="tr-TR" sz="2000" smtClean="0"/>
              <a:t>Tüketicilerin kendilerinin ya da ailelerinin ihtiyaçlarını karşılamak üzere satın aldıkları ürünlere tüketim ürünleri denir. Ekmek, otomobil, bilgisayar, televizyon gibi ürünler tüketici ürünleridir. </a:t>
            </a:r>
          </a:p>
          <a:p>
            <a:pPr lvl="1">
              <a:lnSpc>
                <a:spcPct val="90000"/>
              </a:lnSpc>
            </a:pPr>
            <a:r>
              <a:rPr lang="tr-TR" sz="2000" smtClean="0"/>
              <a:t>Başka mal ve hizmetlerin üretiminde kullanılmak üzere satın alınan mallara endüstriyel ürünler denir. Ekmek üretiminde kullanılan un, otomobil üretiminde kullanılan otomobil lastiği, vites dişlisi, direksiyon, saç levha gibi ürünler endüstriyel ürünlerdir. </a:t>
            </a:r>
          </a:p>
          <a:p>
            <a:pPr lvl="1">
              <a:lnSpc>
                <a:spcPct val="90000"/>
              </a:lnSpc>
            </a:pPr>
            <a:r>
              <a:rPr lang="tr-TR" sz="2000" smtClean="0"/>
              <a:t>Bunun yanında, herhangi bir üretimin gerçekleştirilmesinde kullanılan torna tezgahı, halı dokuma tezgahı gibi ürünlere “yatırım malı” denir.</a:t>
            </a:r>
          </a:p>
          <a:p>
            <a:pPr lvl="1">
              <a:lnSpc>
                <a:spcPct val="90000"/>
              </a:lnSpc>
            </a:pPr>
            <a:endParaRPr lang="tr-TR" sz="20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 calcmode="lin" valueType="num">
                                      <p:cBhvr additive="base">
                                        <p:cTn id="7" dur="500" fill="hold"/>
                                        <p:tgtEl>
                                          <p:spTgt spid="921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63">
                                            <p:txEl>
                                              <p:pRg st="1" end="1"/>
                                            </p:txEl>
                                          </p:spTgt>
                                        </p:tgtEl>
                                        <p:attrNameLst>
                                          <p:attrName>style.visibility</p:attrName>
                                        </p:attrNameLst>
                                      </p:cBhvr>
                                      <p:to>
                                        <p:strVal val="visible"/>
                                      </p:to>
                                    </p:set>
                                    <p:anim calcmode="lin" valueType="num">
                                      <p:cBhvr additive="base">
                                        <p:cTn id="13" dur="500" fill="hold"/>
                                        <p:tgtEl>
                                          <p:spTgt spid="921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6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2163">
                                            <p:txEl>
                                              <p:pRg st="2" end="2"/>
                                            </p:txEl>
                                          </p:spTgt>
                                        </p:tgtEl>
                                        <p:attrNameLst>
                                          <p:attrName>style.visibility</p:attrName>
                                        </p:attrNameLst>
                                      </p:cBhvr>
                                      <p:to>
                                        <p:strVal val="visible"/>
                                      </p:to>
                                    </p:set>
                                    <p:anim calcmode="lin" valueType="num">
                                      <p:cBhvr additive="base">
                                        <p:cTn id="17" dur="500" fill="hold"/>
                                        <p:tgtEl>
                                          <p:spTgt spid="9216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216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92163">
                                            <p:txEl>
                                              <p:pRg st="3" end="3"/>
                                            </p:txEl>
                                          </p:spTgt>
                                        </p:tgtEl>
                                        <p:attrNameLst>
                                          <p:attrName>style.visibility</p:attrName>
                                        </p:attrNameLst>
                                      </p:cBhvr>
                                      <p:to>
                                        <p:strVal val="visible"/>
                                      </p:to>
                                    </p:set>
                                    <p:anim calcmode="lin" valueType="num">
                                      <p:cBhvr additive="base">
                                        <p:cTn id="21" dur="500" fill="hold"/>
                                        <p:tgtEl>
                                          <p:spTgt spid="9216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216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92163">
                                            <p:txEl>
                                              <p:pRg st="4" end="4"/>
                                            </p:txEl>
                                          </p:spTgt>
                                        </p:tgtEl>
                                        <p:attrNameLst>
                                          <p:attrName>style.visibility</p:attrName>
                                        </p:attrNameLst>
                                      </p:cBhvr>
                                      <p:to>
                                        <p:strVal val="visible"/>
                                      </p:to>
                                    </p:set>
                                    <p:anim calcmode="lin" valueType="num">
                                      <p:cBhvr additive="base">
                                        <p:cTn id="25" dur="500" fill="hold"/>
                                        <p:tgtEl>
                                          <p:spTgt spid="9216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6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457200" y="274638"/>
            <a:ext cx="8229600" cy="561975"/>
          </a:xfrm>
        </p:spPr>
        <p:txBody>
          <a:bodyPr rtlCol="0">
            <a:normAutofit fontScale="90000"/>
          </a:bodyPr>
          <a:lstStyle/>
          <a:p>
            <a:pPr fontAlgn="auto">
              <a:spcAft>
                <a:spcPts val="0"/>
              </a:spcAft>
              <a:defRPr/>
            </a:pPr>
            <a:r>
              <a:rPr lang="tr-TR" sz="3600" smtClean="0"/>
              <a:t>“Ürün” kavramı</a:t>
            </a:r>
          </a:p>
        </p:txBody>
      </p:sp>
      <p:pic>
        <p:nvPicPr>
          <p:cNvPr id="93187" name="Picture 4"/>
          <p:cNvPicPr>
            <a:picLocks noGrp="1" noChangeAspect="1" noChangeArrowheads="1"/>
          </p:cNvPicPr>
          <p:nvPr>
            <p:ph type="body" idx="1"/>
          </p:nvPr>
        </p:nvPicPr>
        <p:blipFill>
          <a:blip r:embed="rId2"/>
          <a:srcRect/>
          <a:stretch>
            <a:fillRect/>
          </a:stretch>
        </p:blipFill>
        <p:spPr>
          <a:xfrm>
            <a:off x="1371600" y="836613"/>
            <a:ext cx="6019800" cy="5030787"/>
          </a:xfrm>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gtEl>
                                        <p:attrNameLst>
                                          <p:attrName>style.visibility</p:attrName>
                                        </p:attrNameLst>
                                      </p:cBhvr>
                                      <p:to>
                                        <p:strVal val="visible"/>
                                      </p:to>
                                    </p:set>
                                    <p:anim calcmode="lin" valueType="num">
                                      <p:cBhvr additive="base">
                                        <p:cTn id="7" dur="500" fill="hold"/>
                                        <p:tgtEl>
                                          <p:spTgt spid="93187"/>
                                        </p:tgtEl>
                                        <p:attrNameLst>
                                          <p:attrName>ppt_x</p:attrName>
                                        </p:attrNameLst>
                                      </p:cBhvr>
                                      <p:tavLst>
                                        <p:tav tm="0">
                                          <p:val>
                                            <p:strVal val="#ppt_x"/>
                                          </p:val>
                                        </p:tav>
                                        <p:tav tm="100000">
                                          <p:val>
                                            <p:strVal val="#ppt_x"/>
                                          </p:val>
                                        </p:tav>
                                      </p:tavLst>
                                    </p:anim>
                                    <p:anim calcmode="lin" valueType="num">
                                      <p:cBhvr additive="base">
                                        <p:cTn id="8" dur="500" fill="hold"/>
                                        <p:tgtEl>
                                          <p:spTgt spid="931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1 Başlık"/>
          <p:cNvSpPr>
            <a:spLocks noGrp="1"/>
          </p:cNvSpPr>
          <p:nvPr>
            <p:ph type="title"/>
          </p:nvPr>
        </p:nvSpPr>
        <p:spPr/>
        <p:txBody>
          <a:bodyPr/>
          <a:lstStyle/>
          <a:p>
            <a:r>
              <a:rPr lang="tr-TR" smtClean="0"/>
              <a:t>ÜRÜN YAŞAM EĞRİSİ ANALİZİ</a:t>
            </a:r>
          </a:p>
        </p:txBody>
      </p:sp>
      <p:sp>
        <p:nvSpPr>
          <p:cNvPr id="3" name="2 İçerik Yer Tutucusu"/>
          <p:cNvSpPr>
            <a:spLocks noGrp="1"/>
          </p:cNvSpPr>
          <p:nvPr>
            <p:ph idx="1"/>
          </p:nvPr>
        </p:nvSpPr>
        <p:spPr/>
        <p:txBody>
          <a:bodyPr/>
          <a:lstStyle/>
          <a:p>
            <a:r>
              <a:rPr lang="tr-TR" smtClean="0"/>
              <a:t>Herhangi bir ürünün herhangi bir pazara (piyasaya) girişinden çıkıncaya kadar geçirdiği aşamaları (safhaları) gösteren bir analiz olup, genellikle </a:t>
            </a:r>
            <a:r>
              <a:rPr lang="tr-TR" u="sng" smtClean="0">
                <a:solidFill>
                  <a:srgbClr val="FF0000"/>
                </a:solidFill>
              </a:rPr>
              <a:t>satış tutarının</a:t>
            </a:r>
            <a:r>
              <a:rPr lang="tr-TR" smtClean="0">
                <a:solidFill>
                  <a:srgbClr val="FF0000"/>
                </a:solidFill>
              </a:rPr>
              <a:t> </a:t>
            </a:r>
            <a:r>
              <a:rPr lang="tr-TR" u="sng" smtClean="0">
                <a:solidFill>
                  <a:srgbClr val="FF0000"/>
                </a:solidFill>
              </a:rPr>
              <a:t>zaman</a:t>
            </a:r>
            <a:r>
              <a:rPr lang="tr-TR" smtClean="0"/>
              <a:t> içindeki seyrini gösterir. </a:t>
            </a:r>
          </a:p>
          <a:p>
            <a:r>
              <a:rPr lang="tr-TR" smtClean="0"/>
              <a:t>Süreç, başlıca dört aşamadan oluşur: Giriş, büyüme (gelişme), olgunluk ve gerileme (düşüş).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r>
              <a:rPr lang="tr-TR" smtClean="0"/>
              <a:t>Ürün yaşam eğrisi</a:t>
            </a:r>
          </a:p>
        </p:txBody>
      </p:sp>
      <p:pic>
        <p:nvPicPr>
          <p:cNvPr id="94211" name="Picture 4"/>
          <p:cNvPicPr>
            <a:picLocks noGrp="1" noChangeAspect="1" noChangeArrowheads="1"/>
          </p:cNvPicPr>
          <p:nvPr>
            <p:ph type="body" idx="1"/>
          </p:nvPr>
        </p:nvPicPr>
        <p:blipFill>
          <a:blip r:embed="rId2"/>
          <a:srcRect/>
          <a:stretch>
            <a:fillRect/>
          </a:stretch>
        </p:blipFill>
        <p:spPr>
          <a:xfrm>
            <a:off x="990600" y="1371600"/>
            <a:ext cx="7696200" cy="4572000"/>
          </a:xfr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4211"/>
                                        </p:tgtEl>
                                        <p:attrNameLst>
                                          <p:attrName>style.visibility</p:attrName>
                                        </p:attrNameLst>
                                      </p:cBhvr>
                                      <p:to>
                                        <p:strVal val="visible"/>
                                      </p:to>
                                    </p:set>
                                    <p:anim calcmode="lin" valueType="num">
                                      <p:cBhvr additive="base">
                                        <p:cTn id="7" dur="500" fill="hold"/>
                                        <p:tgtEl>
                                          <p:spTgt spid="94211"/>
                                        </p:tgtEl>
                                        <p:attrNameLst>
                                          <p:attrName>ppt_x</p:attrName>
                                        </p:attrNameLst>
                                      </p:cBhvr>
                                      <p:tavLst>
                                        <p:tav tm="0">
                                          <p:val>
                                            <p:strVal val="#ppt_x"/>
                                          </p:val>
                                        </p:tav>
                                        <p:tav tm="100000">
                                          <p:val>
                                            <p:strVal val="#ppt_x"/>
                                          </p:val>
                                        </p:tav>
                                      </p:tavLst>
                                    </p:anim>
                                    <p:anim calcmode="lin" valueType="num">
                                      <p:cBhvr additive="base">
                                        <p:cTn id="8" dur="500" fill="hold"/>
                                        <p:tgtEl>
                                          <p:spTgt spid="942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p:txBody>
          <a:bodyPr/>
          <a:lstStyle/>
          <a:p>
            <a:r>
              <a:rPr lang="tr-TR" smtClean="0"/>
              <a:t>Ürün farklılaştırma</a:t>
            </a:r>
          </a:p>
        </p:txBody>
      </p:sp>
      <p:sp>
        <p:nvSpPr>
          <p:cNvPr id="95235" name="Rectangle 3"/>
          <p:cNvSpPr>
            <a:spLocks noGrp="1" noChangeArrowheads="1"/>
          </p:cNvSpPr>
          <p:nvPr>
            <p:ph type="body" idx="1"/>
          </p:nvPr>
        </p:nvSpPr>
        <p:spPr/>
        <p:txBody>
          <a:bodyPr rtlCol="0">
            <a:normAutofit fontScale="92500" lnSpcReduction="20000"/>
          </a:bodyPr>
          <a:lstStyle/>
          <a:p>
            <a:pPr fontAlgn="auto">
              <a:spcAft>
                <a:spcPts val="0"/>
              </a:spcAft>
              <a:buFont typeface="Arial" pitchFamily="34" charset="0"/>
              <a:buChar char="•"/>
              <a:defRPr/>
            </a:pPr>
            <a:r>
              <a:rPr lang="tr-TR" smtClean="0"/>
              <a:t>Mevcut ürünler üzerinde değişiklikler yaparak rakip ürünlerden ayrıcalıklı hale gelmeye ve dolayısıyla pazardaki etkililiği arttırmaya yönelik stratejilerdir. Kalitesi, tadı, kokusu, tasarımı veya ambalajı değiştirilerek ürün daha cazip hale getirilebilir; “aynı parfüm-farklı şişe” gibi.</a:t>
            </a:r>
          </a:p>
          <a:p>
            <a:pPr fontAlgn="auto">
              <a:spcAft>
                <a:spcPts val="0"/>
              </a:spcAft>
              <a:buFont typeface="Arial" pitchFamily="34" charset="0"/>
              <a:buChar char="•"/>
              <a:defRPr/>
            </a:pPr>
            <a:r>
              <a:rPr lang="tr-TR" smtClean="0"/>
              <a:t>2017 model otomobilde “self parking” özelliği ilave ederek tüketici için daha câzip hâle getirilmesinde olduğu gibi. Şüphesiz, ürün farklılaştırma uygulamalarının başarısı AR-GE çalışmalarına bağlıdır.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rtlCol="0">
            <a:normAutofit fontScale="90000"/>
          </a:bodyPr>
          <a:lstStyle/>
          <a:p>
            <a:pPr fontAlgn="auto">
              <a:spcAft>
                <a:spcPts val="0"/>
              </a:spcAft>
              <a:defRPr/>
            </a:pPr>
            <a:r>
              <a:rPr lang="tr-TR" sz="3800" b="1" smtClean="0"/>
              <a:t>Yöneticilerde Bulunması Gereken Beceriler</a:t>
            </a:r>
            <a:r>
              <a:rPr lang="tr-TR" sz="3800" smtClean="0"/>
              <a:t> </a:t>
            </a:r>
          </a:p>
        </p:txBody>
      </p:sp>
      <p:sp>
        <p:nvSpPr>
          <p:cNvPr id="17410" name="Rectangle 3"/>
          <p:cNvSpPr>
            <a:spLocks noGrp="1" noChangeArrowheads="1"/>
          </p:cNvSpPr>
          <p:nvPr>
            <p:ph type="body" idx="1"/>
          </p:nvPr>
        </p:nvSpPr>
        <p:spPr/>
        <p:txBody>
          <a:bodyPr/>
          <a:lstStyle/>
          <a:p>
            <a:pPr>
              <a:lnSpc>
                <a:spcPct val="90000"/>
              </a:lnSpc>
            </a:pPr>
            <a:r>
              <a:rPr lang="tr-TR" sz="2100" b="1" smtClean="0"/>
              <a:t>Teknik beceri: </a:t>
            </a:r>
            <a:r>
              <a:rPr lang="tr-TR" sz="2100" smtClean="0"/>
              <a:t>Bir görevin yapılmasındaki incelik, ustalık, işle ilgili teknik, taktik ve yönetimlerin hepsi teknik beceri kategorisinde değerlendirilir. Örgütün alt basamak yöneticileri sürekli olarak, iş görenlerle karşı karşıya olduklarından onların takıldıkları, anlamakta güçlük çektikleri yerlerde, teknik açıdan yardımcı olmaları gerekir. </a:t>
            </a:r>
          </a:p>
          <a:p>
            <a:pPr>
              <a:lnSpc>
                <a:spcPct val="90000"/>
              </a:lnSpc>
            </a:pPr>
            <a:r>
              <a:rPr lang="tr-TR" sz="2100" b="1" smtClean="0"/>
              <a:t>İletişim becerisi:</a:t>
            </a:r>
            <a:r>
              <a:rPr lang="tr-TR" sz="2100" smtClean="0"/>
              <a:t> İletişim becerisinin örgütte uyum, etkili çalışma ve emirlerin saptırılmadan iletilmesinde hayatî bir yeri vardır. Mesajların hedef tarafından yanlış anlaşılması ve farklı algılanması koordinasyon sorunlarına yol açar.</a:t>
            </a:r>
            <a:endParaRPr lang="tr-TR" sz="2100" b="1" smtClean="0"/>
          </a:p>
          <a:p>
            <a:pPr>
              <a:lnSpc>
                <a:spcPct val="90000"/>
              </a:lnSpc>
            </a:pPr>
            <a:r>
              <a:rPr lang="tr-TR" sz="2100" b="1" smtClean="0"/>
              <a:t>Beşerî ilişkiler becerisi: </a:t>
            </a:r>
            <a:r>
              <a:rPr lang="tr-TR" sz="2100" smtClean="0"/>
              <a:t>Diğer insanları anlayabilme,  onlarla birlikte çalışabilme ve iyi geçinebilme becerisidir. Alt kademe yöneticileri için oldukça fazla gereklidir. </a:t>
            </a:r>
            <a:endParaRPr lang="tr-TR" sz="2100" b="1" smtClean="0"/>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lstStyle/>
          <a:p>
            <a:r>
              <a:rPr lang="tr-TR" smtClean="0"/>
              <a:t>Konumlandırma </a:t>
            </a:r>
          </a:p>
        </p:txBody>
      </p:sp>
      <p:sp>
        <p:nvSpPr>
          <p:cNvPr id="54274" name="Rectangle 3"/>
          <p:cNvSpPr>
            <a:spLocks noGrp="1" noChangeArrowheads="1"/>
          </p:cNvSpPr>
          <p:nvPr>
            <p:ph type="body" idx="1"/>
          </p:nvPr>
        </p:nvSpPr>
        <p:spPr/>
        <p:txBody>
          <a:bodyPr/>
          <a:lstStyle/>
          <a:p>
            <a:r>
              <a:rPr lang="tr-TR" smtClean="0"/>
              <a:t>Konumlandırma, “ürünü ya da örgütü, seçilen pazar bölümleri ve örgütün imkânları bakımından en uygun yere yerleştirmede tüketicinin algılarını, tutumlarını ve ürün kullanma alışkanlıklarını belirleme ve uygulama süreci” veya “pazarlama örgütünün bir ürünün faydalarını ve özelliklerini iletme şekli” olarak tanımlanabilir. </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p:txBody>
          <a:bodyPr/>
          <a:lstStyle/>
          <a:p>
            <a:r>
              <a:rPr lang="tr-TR" smtClean="0"/>
              <a:t>Konumlandırmada algılama haritası</a:t>
            </a:r>
          </a:p>
        </p:txBody>
      </p:sp>
      <p:sp>
        <p:nvSpPr>
          <p:cNvPr id="55298" name="Rectangle 31"/>
          <p:cNvSpPr>
            <a:spLocks noGrp="1" noChangeArrowheads="1"/>
          </p:cNvSpPr>
          <p:nvPr>
            <p:ph type="body" sz="half" idx="1"/>
          </p:nvPr>
        </p:nvSpPr>
        <p:spPr>
          <a:xfrm>
            <a:off x="457200" y="1600200"/>
            <a:ext cx="2590800" cy="4530725"/>
          </a:xfrm>
        </p:spPr>
        <p:txBody>
          <a:bodyPr/>
          <a:lstStyle/>
          <a:p>
            <a:pPr>
              <a:lnSpc>
                <a:spcPct val="80000"/>
              </a:lnSpc>
            </a:pPr>
            <a:r>
              <a:rPr lang="tr-TR" sz="1800" smtClean="0"/>
              <a:t>B markasının yüksek fiyat-yüksek kalite olarak konumlandırılması durumunda, bu markaların hedef pazarının yüksek gelir düzeyindekiler olduğu söylenebilir. </a:t>
            </a:r>
          </a:p>
        </p:txBody>
      </p:sp>
      <p:graphicFrame>
        <p:nvGraphicFramePr>
          <p:cNvPr id="153638" name="Group 38"/>
          <p:cNvGraphicFramePr>
            <a:graphicFrameLocks noGrp="1"/>
          </p:cNvGraphicFramePr>
          <p:nvPr>
            <p:ph sz="half" idx="2"/>
          </p:nvPr>
        </p:nvGraphicFramePr>
        <p:xfrm>
          <a:off x="3200400" y="1143000"/>
          <a:ext cx="5486400" cy="4953000"/>
        </p:xfrm>
        <a:graphic>
          <a:graphicData uri="http://schemas.openxmlformats.org/drawingml/2006/table">
            <a:tbl>
              <a:tblPr/>
              <a:tblGrid>
                <a:gridCol w="2743200"/>
                <a:gridCol w="2743200"/>
              </a:tblGrid>
              <a:tr h="2476500">
                <a:tc>
                  <a:txBody>
                    <a:bodyPr/>
                    <a:lstStyle/>
                    <a:p>
                      <a:pPr marL="0" marR="0" lvl="0" indent="0" algn="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smtClean="0">
                          <a:ln>
                            <a:noFill/>
                          </a:ln>
                          <a:solidFill>
                            <a:schemeClr val="tx1"/>
                          </a:solidFill>
                          <a:effectLst/>
                          <a:latin typeface="Arial" charset="0"/>
                          <a:cs typeface="Arial" charset="0"/>
                        </a:rPr>
                        <a:t>Yüksek Kalite</a:t>
                      </a:r>
                    </a:p>
                    <a:p>
                      <a:pPr marL="0" marR="0" lvl="0" indent="0" algn="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smtClean="0">
                          <a:ln>
                            <a:noFill/>
                          </a:ln>
                          <a:solidFill>
                            <a:schemeClr val="tx1"/>
                          </a:solidFill>
                          <a:effectLst/>
                          <a:latin typeface="Arial" charset="0"/>
                          <a:cs typeface="Arial" charset="0"/>
                        </a:rPr>
                        <a:t>                          C</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smtClean="0">
                          <a:ln>
                            <a:noFill/>
                          </a:ln>
                          <a:solidFill>
                            <a:schemeClr val="tx1"/>
                          </a:solidFill>
                          <a:effectLst/>
                          <a:latin typeface="Arial" charset="0"/>
                          <a:cs typeface="Arial" charset="0"/>
                        </a:rPr>
                        <a:t>Düşük Fiyat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smtClean="0">
                          <a:ln>
                            <a:noFill/>
                          </a:ln>
                          <a:solidFill>
                            <a:schemeClr val="tx1"/>
                          </a:solidFill>
                          <a:effectLst/>
                          <a:latin typeface="Arial" charset="0"/>
                          <a:cs typeface="Arial" charset="0"/>
                        </a:rPr>
                        <a:t>      A                             B</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smtClean="0">
                          <a:ln>
                            <a:noFill/>
                          </a:ln>
                          <a:solidFill>
                            <a:schemeClr val="tx1"/>
                          </a:solidFill>
                          <a:effectLst/>
                          <a:latin typeface="Arial" charset="0"/>
                          <a:cs typeface="Arial" charset="0"/>
                        </a:rPr>
                        <a:t>Yüksek Fiyat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smtClean="0">
                          <a:ln>
                            <a:noFill/>
                          </a:ln>
                          <a:solidFill>
                            <a:schemeClr val="tx1"/>
                          </a:solidFill>
                          <a:effectLst/>
                          <a:latin typeface="Arial" charset="0"/>
                          <a:cs typeface="Arial" charset="0"/>
                        </a:rPr>
                        <a:t>D</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smtClean="0">
                        <a:ln>
                          <a:noFill/>
                        </a:ln>
                        <a:solidFill>
                          <a:schemeClr val="tx1"/>
                        </a:solidFill>
                        <a:effectLst/>
                        <a:latin typeface="Arial" charset="0"/>
                        <a:cs typeface="Arial" charset="0"/>
                      </a:endParaRPr>
                    </a:p>
                    <a:p>
                      <a:pPr marL="0" marR="0" lvl="0" indent="0" algn="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smtClean="0">
                          <a:ln>
                            <a:noFill/>
                          </a:ln>
                          <a:solidFill>
                            <a:schemeClr val="tx1"/>
                          </a:solidFill>
                          <a:effectLst/>
                          <a:latin typeface="Arial" charset="0"/>
                          <a:cs typeface="Arial" charset="0"/>
                        </a:rPr>
                        <a:t>Düşük Kalite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smtClean="0">
                          <a:ln>
                            <a:noFill/>
                          </a:ln>
                          <a:solidFill>
                            <a:schemeClr val="tx1"/>
                          </a:solidFill>
                          <a:effectLst/>
                          <a:latin typeface="Arial" charset="0"/>
                          <a:cs typeface="Arial" charset="0"/>
                        </a:rPr>
                        <a:t>  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wipe dir="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r>
              <a:rPr lang="tr-TR" smtClean="0"/>
              <a:t>Fiyat </a:t>
            </a:r>
          </a:p>
        </p:txBody>
      </p:sp>
      <p:sp>
        <p:nvSpPr>
          <p:cNvPr id="56322" name="Rectangle 3"/>
          <p:cNvSpPr>
            <a:spLocks noGrp="1" noChangeArrowheads="1"/>
          </p:cNvSpPr>
          <p:nvPr>
            <p:ph type="body" idx="1"/>
          </p:nvPr>
        </p:nvSpPr>
        <p:spPr/>
        <p:txBody>
          <a:bodyPr/>
          <a:lstStyle/>
          <a:p>
            <a:r>
              <a:rPr lang="tr-TR" smtClean="0"/>
              <a:t>Fiyat, “alıcıların bir mal veya hizmeti elde etmek için ödemeleri gereken para”; “bir mal veya hizmete sahip olma veya kullanmaktan kaynaklanan faydalar karşılığında tüketicilerin ödediği değerlerin toplamı” veya “herhangi bir ürünü elde etme ya da kullanmanın tüketiciye olan maliyeti" olarak tanımlanabilir. </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r>
              <a:rPr lang="tr-TR" smtClean="0"/>
              <a:t>Fiyatlandırma yöntemleri</a:t>
            </a:r>
          </a:p>
        </p:txBody>
      </p:sp>
      <p:sp>
        <p:nvSpPr>
          <p:cNvPr id="57346" name="Rectangle 3"/>
          <p:cNvSpPr>
            <a:spLocks noGrp="1" noChangeArrowheads="1"/>
          </p:cNvSpPr>
          <p:nvPr>
            <p:ph type="body" idx="1"/>
          </p:nvPr>
        </p:nvSpPr>
        <p:spPr/>
        <p:txBody>
          <a:bodyPr/>
          <a:lstStyle/>
          <a:p>
            <a:r>
              <a:rPr lang="tr-TR" smtClean="0"/>
              <a:t>Maliyet Odaklı Fiyatlandırma</a:t>
            </a:r>
          </a:p>
          <a:p>
            <a:pPr lvl="1"/>
            <a:r>
              <a:rPr lang="tr-TR" smtClean="0"/>
              <a:t>Başlıca iki yöntem, “</a:t>
            </a:r>
            <a:r>
              <a:rPr lang="tr-TR" smtClean="0">
                <a:solidFill>
                  <a:srgbClr val="FF0000"/>
                </a:solidFill>
              </a:rPr>
              <a:t>ortalama maliyet + kâr marjı</a:t>
            </a:r>
            <a:r>
              <a:rPr lang="tr-TR" smtClean="0"/>
              <a:t>” ve “</a:t>
            </a:r>
            <a:r>
              <a:rPr lang="tr-TR" smtClean="0">
                <a:solidFill>
                  <a:srgbClr val="FF0000"/>
                </a:solidFill>
              </a:rPr>
              <a:t>hedef kâr</a:t>
            </a:r>
            <a:r>
              <a:rPr lang="tr-TR" smtClean="0"/>
              <a:t>” maliyetin esas alınarak fiyatın belirlendiği yaklaşımlardır. </a:t>
            </a:r>
          </a:p>
          <a:p>
            <a:pPr lvl="2"/>
            <a:r>
              <a:rPr lang="tr-TR" smtClean="0"/>
              <a:t>İlkinde, ortalama maliyete bir kâr marjının ilave edilmesiyle ürünün satış fiyatı belirlenmektedir. </a:t>
            </a:r>
          </a:p>
          <a:p>
            <a:pPr lvl="2"/>
            <a:r>
              <a:rPr lang="tr-TR" smtClean="0"/>
              <a:t>İkincisinde ise, öngörülen satış miktarına ulaşılacağı varsayımı ile hedef kârı sağlayacak satış fiyatının belirlenmesi esastır. </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1"/>
          <p:cNvSpPr>
            <a:spLocks noGrp="1" noChangeArrowheads="1"/>
          </p:cNvSpPr>
          <p:nvPr>
            <p:ph type="title"/>
          </p:nvPr>
        </p:nvSpPr>
        <p:spPr/>
        <p:txBody>
          <a:bodyPr/>
          <a:lstStyle/>
          <a:p>
            <a:endParaRPr lang="tr-TR" smtClean="0"/>
          </a:p>
        </p:txBody>
      </p:sp>
      <p:sp>
        <p:nvSpPr>
          <p:cNvPr id="58370" name="Rectangle 3"/>
          <p:cNvSpPr>
            <a:spLocks noGrp="1" noChangeArrowheads="1"/>
          </p:cNvSpPr>
          <p:nvPr>
            <p:ph type="body" sz="half" idx="1"/>
          </p:nvPr>
        </p:nvSpPr>
        <p:spPr/>
        <p:txBody>
          <a:bodyPr/>
          <a:lstStyle/>
          <a:p>
            <a:pPr>
              <a:lnSpc>
                <a:spcPct val="80000"/>
              </a:lnSpc>
            </a:pPr>
            <a:r>
              <a:rPr lang="tr-TR" sz="1700" u="sng" smtClean="0"/>
              <a:t>Örnek 1</a:t>
            </a:r>
            <a:r>
              <a:rPr lang="tr-TR" sz="1700" smtClean="0"/>
              <a:t>: Bisiklet imal eden A işletmesinin yıllık sabit maliyet toplamı (TSM) 1.000.000 TL’dir. Bir bisikletin üretiminde doğrudan kullanılan girdi maliyeti (BDM) 200 TL’dir. Öngörülen üretim ve satış miktarı (n) yılda 20.000 adettir. % 20 kâr marjı ile bir bisikletin satış fiyatı (BSF) ne olmalıdır?  </a:t>
            </a:r>
            <a:endParaRPr lang="tr-TR" sz="1700" u="sng" smtClean="0"/>
          </a:p>
          <a:p>
            <a:pPr>
              <a:lnSpc>
                <a:spcPct val="80000"/>
              </a:lnSpc>
            </a:pPr>
            <a:r>
              <a:rPr lang="tr-TR" sz="1700" u="sng" smtClean="0"/>
              <a:t>Cevap:</a:t>
            </a:r>
          </a:p>
          <a:p>
            <a:pPr>
              <a:lnSpc>
                <a:spcPct val="80000"/>
              </a:lnSpc>
            </a:pPr>
            <a:r>
              <a:rPr lang="tr-TR" sz="1700" u="sng" smtClean="0"/>
              <a:t>Kısaltmalar:</a:t>
            </a:r>
            <a:endParaRPr lang="tr-TR" sz="1700" smtClean="0"/>
          </a:p>
          <a:p>
            <a:pPr>
              <a:lnSpc>
                <a:spcPct val="80000"/>
              </a:lnSpc>
            </a:pPr>
            <a:r>
              <a:rPr lang="tr-TR" sz="1700" smtClean="0"/>
              <a:t>OM = Ortalama maliyet veya birim maliyet</a:t>
            </a:r>
          </a:p>
          <a:p>
            <a:pPr>
              <a:lnSpc>
                <a:spcPct val="80000"/>
              </a:lnSpc>
            </a:pPr>
            <a:r>
              <a:rPr lang="tr-TR" sz="1700" smtClean="0"/>
              <a:t>BDM = Birim değişken maliyet </a:t>
            </a:r>
          </a:p>
          <a:p>
            <a:pPr>
              <a:lnSpc>
                <a:spcPct val="80000"/>
              </a:lnSpc>
            </a:pPr>
            <a:r>
              <a:rPr lang="tr-TR" sz="1700" smtClean="0"/>
              <a:t>TSM = Toplam sabit maliyet </a:t>
            </a:r>
          </a:p>
          <a:p>
            <a:pPr>
              <a:lnSpc>
                <a:spcPct val="80000"/>
              </a:lnSpc>
            </a:pPr>
            <a:r>
              <a:rPr lang="tr-TR" sz="1700" smtClean="0"/>
              <a:t>BSF = Birim satış fiyatı</a:t>
            </a:r>
          </a:p>
          <a:p>
            <a:pPr>
              <a:lnSpc>
                <a:spcPct val="80000"/>
              </a:lnSpc>
            </a:pPr>
            <a:r>
              <a:rPr lang="tr-TR" sz="1700" smtClean="0"/>
              <a:t>n = Öngörülen üretim ve satış miktarı</a:t>
            </a:r>
          </a:p>
          <a:p>
            <a:pPr>
              <a:lnSpc>
                <a:spcPct val="80000"/>
              </a:lnSpc>
            </a:pPr>
            <a:r>
              <a:rPr lang="tr-TR" sz="1700" smtClean="0"/>
              <a:t>KM = Kâr marjı </a:t>
            </a:r>
          </a:p>
        </p:txBody>
      </p:sp>
      <p:sp>
        <p:nvSpPr>
          <p:cNvPr id="58371" name="4 İçerik Yer Tutucusu"/>
          <p:cNvSpPr>
            <a:spLocks noGrp="1"/>
          </p:cNvSpPr>
          <p:nvPr>
            <p:ph sz="half" idx="2"/>
          </p:nvPr>
        </p:nvSpPr>
        <p:spPr/>
        <p:txBody>
          <a:bodyPr/>
          <a:lstStyle/>
          <a:p>
            <a:pPr>
              <a:buFont typeface="Arial" charset="0"/>
              <a:buNone/>
            </a:pPr>
            <a:r>
              <a:rPr lang="tr-TR" sz="1600" smtClean="0"/>
              <a:t>            TSM                      1.000.000</a:t>
            </a:r>
          </a:p>
          <a:p>
            <a:pPr>
              <a:buFont typeface="Arial" charset="0"/>
              <a:buNone/>
            </a:pPr>
            <a:r>
              <a:rPr lang="tr-TR" sz="1600" smtClean="0"/>
              <a:t>OM =               + BDM =                       + 200</a:t>
            </a:r>
          </a:p>
          <a:p>
            <a:pPr>
              <a:buFont typeface="Arial" charset="0"/>
              <a:buNone/>
            </a:pPr>
            <a:r>
              <a:rPr lang="tr-TR" sz="1600" smtClean="0"/>
              <a:t>                n                           20.000</a:t>
            </a:r>
          </a:p>
          <a:p>
            <a:pPr>
              <a:buFont typeface="Arial" charset="0"/>
              <a:buNone/>
            </a:pPr>
            <a:endParaRPr lang="tr-TR" sz="1600" smtClean="0"/>
          </a:p>
          <a:p>
            <a:pPr>
              <a:buFont typeface="Arial" charset="0"/>
              <a:buNone/>
            </a:pPr>
            <a:endParaRPr lang="tr-TR" sz="1600" smtClean="0"/>
          </a:p>
          <a:p>
            <a:pPr>
              <a:buFont typeface="Arial" charset="0"/>
              <a:buNone/>
            </a:pPr>
            <a:r>
              <a:rPr lang="tr-TR" sz="1600" smtClean="0"/>
              <a:t>              OM = 50 + 200 = </a:t>
            </a:r>
            <a:r>
              <a:rPr lang="tr-TR" sz="1600" smtClean="0">
                <a:solidFill>
                  <a:srgbClr val="FF0000"/>
                </a:solidFill>
              </a:rPr>
              <a:t>250 TL</a:t>
            </a:r>
          </a:p>
          <a:p>
            <a:pPr>
              <a:buFont typeface="Arial" charset="0"/>
              <a:buNone/>
            </a:pPr>
            <a:endParaRPr lang="tr-TR" sz="1600" smtClean="0"/>
          </a:p>
          <a:p>
            <a:pPr>
              <a:buFont typeface="Arial" charset="0"/>
              <a:buNone/>
            </a:pPr>
            <a:endParaRPr lang="tr-TR" sz="1600" smtClean="0"/>
          </a:p>
          <a:p>
            <a:pPr>
              <a:buFont typeface="Arial" charset="0"/>
              <a:buNone/>
            </a:pPr>
            <a:r>
              <a:rPr lang="tr-TR" sz="1600" smtClean="0"/>
              <a:t> BSF = OM + (OM x KM)</a:t>
            </a:r>
          </a:p>
          <a:p>
            <a:pPr>
              <a:buFont typeface="Arial" charset="0"/>
              <a:buNone/>
            </a:pPr>
            <a:endParaRPr lang="tr-TR" sz="1600" smtClean="0"/>
          </a:p>
          <a:p>
            <a:pPr>
              <a:buFont typeface="Arial" charset="0"/>
              <a:buNone/>
            </a:pPr>
            <a:r>
              <a:rPr lang="tr-TR" sz="1600" smtClean="0"/>
              <a:t> BSF = 250 + (250 x 0,20) = 250 + 50 = </a:t>
            </a:r>
            <a:r>
              <a:rPr lang="tr-TR" sz="1600" smtClean="0">
                <a:solidFill>
                  <a:srgbClr val="FF0000"/>
                </a:solidFill>
              </a:rPr>
              <a:t>300 TL</a:t>
            </a:r>
          </a:p>
          <a:p>
            <a:pPr>
              <a:buFont typeface="Arial" charset="0"/>
              <a:buNone/>
            </a:pPr>
            <a:endParaRPr lang="tr-TR" sz="1600" smtClean="0"/>
          </a:p>
          <a:p>
            <a:pPr>
              <a:buFont typeface="Arial" charset="0"/>
              <a:buNone/>
            </a:pPr>
            <a:r>
              <a:rPr lang="tr-TR" sz="1600" smtClean="0"/>
              <a:t>Diğer bir yol:</a:t>
            </a:r>
          </a:p>
          <a:p>
            <a:pPr>
              <a:buFont typeface="Arial" charset="0"/>
              <a:buNone/>
            </a:pPr>
            <a:endParaRPr lang="tr-TR" sz="1600" smtClean="0"/>
          </a:p>
          <a:p>
            <a:pPr>
              <a:buFont typeface="Arial" charset="0"/>
              <a:buNone/>
            </a:pPr>
            <a:r>
              <a:rPr lang="tr-TR" sz="1600" smtClean="0"/>
              <a:t>BSF = OM x 1,20 = 250 x 1,20 = </a:t>
            </a:r>
            <a:r>
              <a:rPr lang="tr-TR" sz="1600" smtClean="0">
                <a:solidFill>
                  <a:srgbClr val="FF0000"/>
                </a:solidFill>
              </a:rPr>
              <a:t>300 TL</a:t>
            </a:r>
          </a:p>
        </p:txBody>
      </p:sp>
      <p:cxnSp>
        <p:nvCxnSpPr>
          <p:cNvPr id="7" name="6 Düz Bağlayıcı"/>
          <p:cNvCxnSpPr/>
          <p:nvPr/>
        </p:nvCxnSpPr>
        <p:spPr>
          <a:xfrm>
            <a:off x="5292725" y="2060575"/>
            <a:ext cx="5032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Düz Bağlayıcı"/>
          <p:cNvCxnSpPr/>
          <p:nvPr/>
        </p:nvCxnSpPr>
        <p:spPr>
          <a:xfrm>
            <a:off x="6659563" y="2060575"/>
            <a:ext cx="865187"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p:txBody>
          <a:bodyPr/>
          <a:lstStyle/>
          <a:p>
            <a:endParaRPr lang="tr-TR" smtClean="0"/>
          </a:p>
        </p:txBody>
      </p:sp>
      <p:sp>
        <p:nvSpPr>
          <p:cNvPr id="59394" name="Rectangle 3"/>
          <p:cNvSpPr>
            <a:spLocks noGrp="1" noChangeArrowheads="1"/>
          </p:cNvSpPr>
          <p:nvPr>
            <p:ph type="body" idx="1"/>
          </p:nvPr>
        </p:nvSpPr>
        <p:spPr/>
        <p:txBody>
          <a:bodyPr/>
          <a:lstStyle/>
          <a:p>
            <a:r>
              <a:rPr lang="tr-TR" u="sng" smtClean="0"/>
              <a:t>Örnek 2</a:t>
            </a:r>
            <a:r>
              <a:rPr lang="tr-TR" smtClean="0"/>
              <a:t>: Birinci örnekteki A işletmesi yıllık kâr hedefi (HK) olarak 500.000 TL belirlemiştir. İşletmenin yıllık kâr hedefine ulaşması için bisikletin satış fiyatı (BSF) ne olmalıdır?</a:t>
            </a:r>
          </a:p>
          <a:p>
            <a:pPr>
              <a:buFont typeface="Arial" charset="0"/>
              <a:buNone/>
            </a:pPr>
            <a:endParaRPr lang="tr-TR" sz="2000" smtClean="0"/>
          </a:p>
          <a:p>
            <a:pPr>
              <a:buFont typeface="Arial" charset="0"/>
              <a:buNone/>
            </a:pPr>
            <a:r>
              <a:rPr lang="tr-TR" sz="2000" smtClean="0"/>
              <a:t>                   TSM + HK                     1.000.000 + 500.000</a:t>
            </a:r>
          </a:p>
          <a:p>
            <a:pPr>
              <a:buFont typeface="Arial" charset="0"/>
              <a:buNone/>
            </a:pPr>
            <a:r>
              <a:rPr lang="tr-TR" sz="2000" smtClean="0"/>
              <a:t>   BSF</a:t>
            </a:r>
            <a:r>
              <a:rPr lang="tr-TR" sz="2000" baseline="-25000" smtClean="0"/>
              <a:t>HK</a:t>
            </a:r>
            <a:r>
              <a:rPr lang="tr-TR" sz="2000" smtClean="0"/>
              <a:t> =                         + BDM =                                          + 200 = </a:t>
            </a:r>
            <a:r>
              <a:rPr lang="tr-TR" sz="2000" smtClean="0">
                <a:solidFill>
                  <a:srgbClr val="FF0000"/>
                </a:solidFill>
              </a:rPr>
              <a:t>275 TL</a:t>
            </a:r>
          </a:p>
          <a:p>
            <a:pPr>
              <a:buFont typeface="Arial" charset="0"/>
              <a:buNone/>
            </a:pPr>
            <a:r>
              <a:rPr lang="tr-TR" sz="2000" smtClean="0"/>
              <a:t>                           n                                         20.000</a:t>
            </a:r>
          </a:p>
          <a:p>
            <a:endParaRPr lang="tr-TR" sz="2000" smtClean="0"/>
          </a:p>
          <a:p>
            <a:endParaRPr lang="tr-TR" smtClean="0"/>
          </a:p>
          <a:p>
            <a:endParaRPr lang="tr-TR" smtClean="0"/>
          </a:p>
        </p:txBody>
      </p:sp>
      <p:cxnSp>
        <p:nvCxnSpPr>
          <p:cNvPr id="6" name="5 Düz Bağlayıcı"/>
          <p:cNvCxnSpPr/>
          <p:nvPr/>
        </p:nvCxnSpPr>
        <p:spPr>
          <a:xfrm>
            <a:off x="1619250" y="4581525"/>
            <a:ext cx="11525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7 Düz Bağlayıcı"/>
          <p:cNvCxnSpPr/>
          <p:nvPr/>
        </p:nvCxnSpPr>
        <p:spPr>
          <a:xfrm>
            <a:off x="3851275" y="4508500"/>
            <a:ext cx="2233613"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457200" y="277813"/>
            <a:ext cx="8229600" cy="331787"/>
          </a:xfrm>
        </p:spPr>
        <p:txBody>
          <a:bodyPr rtlCol="0">
            <a:normAutofit fontScale="90000"/>
          </a:bodyPr>
          <a:lstStyle/>
          <a:p>
            <a:pPr fontAlgn="auto">
              <a:spcAft>
                <a:spcPts val="0"/>
              </a:spcAft>
              <a:defRPr/>
            </a:pPr>
            <a:endParaRPr lang="tr-TR" sz="3800" smtClean="0"/>
          </a:p>
        </p:txBody>
      </p:sp>
      <p:sp>
        <p:nvSpPr>
          <p:cNvPr id="60418" name="Rectangle 3"/>
          <p:cNvSpPr>
            <a:spLocks noGrp="1" noChangeArrowheads="1"/>
          </p:cNvSpPr>
          <p:nvPr>
            <p:ph type="body" idx="1"/>
          </p:nvPr>
        </p:nvSpPr>
        <p:spPr>
          <a:xfrm>
            <a:off x="457200" y="838200"/>
            <a:ext cx="8229600" cy="5292725"/>
          </a:xfrm>
        </p:spPr>
        <p:txBody>
          <a:bodyPr/>
          <a:lstStyle/>
          <a:p>
            <a:r>
              <a:rPr lang="tr-TR" sz="2600" smtClean="0"/>
              <a:t>Rekabet Odaklı Fiyatlandırma </a:t>
            </a:r>
          </a:p>
          <a:p>
            <a:pPr lvl="1"/>
            <a:r>
              <a:rPr lang="tr-TR" sz="2200" smtClean="0"/>
              <a:t>Bu yöntemde maliyetler ve talepten çok pazardaki rakiplerin fiyatları göz önünde tutulur. İşletme rakiplerin izledikleri fiyat düzeyini benimseyebileceği gibi, altında ya da üstünde bir fiyat da belirleyebilir. Başlıca iki uygulama şekli vardır: (1) Câri pazar fiyatı, (2) teklif fiyatı. </a:t>
            </a:r>
          </a:p>
          <a:p>
            <a:pPr lvl="1"/>
            <a:r>
              <a:rPr lang="tr-TR" sz="2200" smtClean="0"/>
              <a:t>İşletmeler maliyet hesaplamanın güç olduğu durumlarda, pazarda uygulanan fiyatı, yani câri pazar fiyatını esas alabilirler. Teklif fiyatı ise, özellikle örgütsel pazarlarda büyük alımlar yapılırken ihale yoluyla mal sağlamaya gidildiğinde ihaleye giren işletmelerin aynı anda ve birbirlerinden habersiz teklif ettikleri fiyattır. Teslim koşulları ve diğer koşullar aynı kalmak üzere en düşük fiyat teklifinde bulunan işletme ihaleyi kazanmaktadır.</a:t>
            </a:r>
          </a:p>
          <a:p>
            <a:pPr lvl="1"/>
            <a:endParaRPr lang="tr-TR" sz="2200" smtClean="0"/>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457200" y="277813"/>
            <a:ext cx="8229600" cy="484187"/>
          </a:xfrm>
        </p:spPr>
        <p:txBody>
          <a:bodyPr rtlCol="0">
            <a:normAutofit fontScale="90000"/>
          </a:bodyPr>
          <a:lstStyle/>
          <a:p>
            <a:pPr fontAlgn="auto">
              <a:spcAft>
                <a:spcPts val="0"/>
              </a:spcAft>
              <a:defRPr/>
            </a:pPr>
            <a:endParaRPr lang="tr-TR" sz="3800" smtClean="0"/>
          </a:p>
        </p:txBody>
      </p:sp>
      <p:sp>
        <p:nvSpPr>
          <p:cNvPr id="61442" name="Rectangle 3"/>
          <p:cNvSpPr>
            <a:spLocks noGrp="1" noChangeArrowheads="1"/>
          </p:cNvSpPr>
          <p:nvPr>
            <p:ph type="body" idx="1"/>
          </p:nvPr>
        </p:nvSpPr>
        <p:spPr>
          <a:xfrm>
            <a:off x="457200" y="990600"/>
            <a:ext cx="8229600" cy="5140325"/>
          </a:xfrm>
        </p:spPr>
        <p:txBody>
          <a:bodyPr/>
          <a:lstStyle/>
          <a:p>
            <a:r>
              <a:rPr lang="tr-TR" smtClean="0"/>
              <a:t>Talep Odaklı Fiyatlandırma </a:t>
            </a:r>
          </a:p>
          <a:p>
            <a:pPr lvl="1"/>
            <a:r>
              <a:rPr lang="tr-TR" smtClean="0"/>
              <a:t>Talep odaklı fiyatlandırmada, fiyat müşterinin tepkilerine dayalı olarak belirlenmektedir. En sık ifade edilen amaç, kısa dönemde kârın maksimizasyonudur. Firma müşterilerin çeşitli fiyat düzeylerinden ne kadar satın alacağını hesaplaması gerektiğinden, kârı maksimize kılan fiyatı saptamada markaya yönelik müşteri talebini belirlemek zordur.</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p:txBody>
          <a:bodyPr/>
          <a:lstStyle/>
          <a:p>
            <a:r>
              <a:rPr lang="tr-TR" b="1" smtClean="0"/>
              <a:t>Dağıtım</a:t>
            </a:r>
            <a:r>
              <a:rPr lang="tr-TR" smtClean="0"/>
              <a:t> </a:t>
            </a:r>
          </a:p>
        </p:txBody>
      </p:sp>
      <p:sp>
        <p:nvSpPr>
          <p:cNvPr id="62466" name="Rectangle 3"/>
          <p:cNvSpPr>
            <a:spLocks noGrp="1" noChangeArrowheads="1"/>
          </p:cNvSpPr>
          <p:nvPr>
            <p:ph type="body" idx="1"/>
          </p:nvPr>
        </p:nvSpPr>
        <p:spPr/>
        <p:txBody>
          <a:bodyPr/>
          <a:lstStyle/>
          <a:p>
            <a:r>
              <a:rPr lang="tr-TR" sz="2600" b="1" smtClean="0"/>
              <a:t>Fiziksel Dağıtım</a:t>
            </a:r>
          </a:p>
          <a:p>
            <a:pPr lvl="1"/>
            <a:r>
              <a:rPr lang="tr-TR" sz="2200" smtClean="0"/>
              <a:t>Fiziksel dağıtım, ürünlerin satışa hazır duruma geldikleri noktadan, alıcılarına veya tüketicilere, firmanın pazarlama politikalarına ve genel amaçlarına uygun bir biçimde ulaştırılmasını sağlayan ve başlıca taşıma, depolama ve bilgi işleme sistemlerinden oluşan bir pazarlama bileşenidir.</a:t>
            </a:r>
            <a:endParaRPr lang="tr-TR" sz="2200" b="1" smtClean="0"/>
          </a:p>
          <a:p>
            <a:r>
              <a:rPr lang="tr-TR" sz="2600" b="1" smtClean="0"/>
              <a:t>Dağıtım kanalları</a:t>
            </a:r>
            <a:r>
              <a:rPr lang="tr-TR" sz="2600" smtClean="0"/>
              <a:t> </a:t>
            </a:r>
          </a:p>
          <a:p>
            <a:pPr lvl="1"/>
            <a:r>
              <a:rPr lang="tr-TR" sz="2200" smtClean="0"/>
              <a:t>Dağıtım kanalı, fikir, ürün ve hizmetler gibi, değeri olan şeylerin doğuş, çıkarım veya üretim noktalarından son kullanım noktalarına kadar götürülmesiyle uğraşan birbiriyle bağımlı bir dizi kurum ve kuruluşun oluşturduğu örgütsel bir sistemdir.</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p:txBody>
          <a:bodyPr/>
          <a:lstStyle/>
          <a:p>
            <a:r>
              <a:rPr lang="tr-TR" smtClean="0"/>
              <a:t>Dağıtım kanalı alternatifleri</a:t>
            </a:r>
          </a:p>
        </p:txBody>
      </p:sp>
      <p:pic>
        <p:nvPicPr>
          <p:cNvPr id="63490" name="Picture 4"/>
          <p:cNvPicPr>
            <a:picLocks noGrp="1" noChangeAspect="1" noChangeArrowheads="1"/>
          </p:cNvPicPr>
          <p:nvPr>
            <p:ph type="body" idx="1"/>
          </p:nvPr>
        </p:nvPicPr>
        <p:blipFill>
          <a:blip r:embed="rId2"/>
          <a:srcRect/>
          <a:stretch>
            <a:fillRect/>
          </a:stretch>
        </p:blipFill>
        <p:spPr>
          <a:xfrm>
            <a:off x="914400" y="1447800"/>
            <a:ext cx="6400800" cy="3724275"/>
          </a:xfrm>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endParaRPr lang="tr-TR" smtClean="0"/>
          </a:p>
        </p:txBody>
      </p:sp>
      <p:sp>
        <p:nvSpPr>
          <p:cNvPr id="18434" name="Rectangle 3"/>
          <p:cNvSpPr>
            <a:spLocks noGrp="1" noChangeArrowheads="1"/>
          </p:cNvSpPr>
          <p:nvPr>
            <p:ph type="body" idx="1"/>
          </p:nvPr>
        </p:nvSpPr>
        <p:spPr/>
        <p:txBody>
          <a:bodyPr/>
          <a:lstStyle/>
          <a:p>
            <a:pPr>
              <a:lnSpc>
                <a:spcPct val="80000"/>
              </a:lnSpc>
            </a:pPr>
            <a:r>
              <a:rPr lang="tr-TR" sz="1700" b="1" smtClean="0"/>
              <a:t>Analitik beceri: </a:t>
            </a:r>
            <a:r>
              <a:rPr lang="tr-TR" sz="1700" smtClean="0"/>
              <a:t>Oluşması muhtemel problemlerin halledilmesinde, çeşitli kaynakların değerlendirilmesinde mantıkî ve bilimsel teknikleri kullanabilme becerisidir. Örgütte özellikle tepe yönetiminde olması gereken beceridir. </a:t>
            </a:r>
          </a:p>
          <a:p>
            <a:pPr>
              <a:lnSpc>
                <a:spcPct val="80000"/>
              </a:lnSpc>
            </a:pPr>
            <a:r>
              <a:rPr lang="tr-TR" sz="1700" b="1" smtClean="0"/>
              <a:t>Karar verme becerisi:</a:t>
            </a:r>
            <a:r>
              <a:rPr lang="tr-TR" sz="1700" smtClean="0"/>
              <a:t> Çeşitli alternatiflerden birisini tercih etmeye karar verme denir. Etkili ve yerinde karar verebilmek örgütün her kademesinde çalışan yönetici için gereklidir. Ancak karar verme üst kademelere doğru çıkıldıkça yoğunluk, kapsam ve önem bakımından artmaktadır. </a:t>
            </a:r>
            <a:endParaRPr lang="tr-TR" sz="1700" b="1" smtClean="0"/>
          </a:p>
          <a:p>
            <a:pPr>
              <a:lnSpc>
                <a:spcPct val="80000"/>
              </a:lnSpc>
            </a:pPr>
            <a:r>
              <a:rPr lang="tr-TR" sz="1700" b="1" smtClean="0"/>
              <a:t>Kavramsal beceri: </a:t>
            </a:r>
            <a:r>
              <a:rPr lang="tr-TR" sz="1700" smtClean="0"/>
              <a:t>İşletmeyi bir bütün olarak görebilme, kavrayabilme ve her bölümün örgütün temel amaçlarına katkısını değerlendirebilme becerisine denir. Verilen her kararın, ya da vuku bulan her olayın bütünün bir parçası olduğunu kavrayabilme yeteneği üst kademe yöneticileri için hayati derecede önemlidir. Bu beceriye sahip olabilmenin yolu örgütteki çeşitli fonksiyonların değişikliğin diğerleri üzerindeki etkisini bilmekten geçer. Diğer yandan, işletmenin içinde bulunduğu sektör bazındaki durumunu, sektörün milli ekonomi içindeki yerini, dış çevredeki muhtemel değişikliklerin işletme üzerindeki etkilerinin neler olacağının tahmin edilmesi kavramsal beceri ile ilgili bir husustur. </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p:txBody>
          <a:bodyPr/>
          <a:lstStyle/>
          <a:p>
            <a:r>
              <a:rPr lang="tr-TR" b="1" smtClean="0"/>
              <a:t>Tutundurma</a:t>
            </a:r>
            <a:r>
              <a:rPr lang="tr-TR" smtClean="0"/>
              <a:t> </a:t>
            </a:r>
          </a:p>
        </p:txBody>
      </p:sp>
      <p:sp>
        <p:nvSpPr>
          <p:cNvPr id="64514" name="Rectangle 3"/>
          <p:cNvSpPr>
            <a:spLocks noGrp="1" noChangeArrowheads="1"/>
          </p:cNvSpPr>
          <p:nvPr>
            <p:ph type="body" idx="1"/>
          </p:nvPr>
        </p:nvSpPr>
        <p:spPr/>
        <p:txBody>
          <a:bodyPr/>
          <a:lstStyle/>
          <a:p>
            <a:r>
              <a:rPr lang="tr-TR" smtClean="0"/>
              <a:t>Tutundurma, bir işletmenin ürün ya da hizmetinin satışını kolaylaştırmak amacıyla üretici-pazarlamacı işletmenin denetimi altında yürütülen, müşteriyi ikna etme amacına yönelik, bilinçli, programlanmış ve eşgüdümlü faaliyetlerden oluşan bir iletişim sürecidir.</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p:txBody>
          <a:bodyPr/>
          <a:lstStyle/>
          <a:p>
            <a:r>
              <a:rPr lang="tr-TR" smtClean="0"/>
              <a:t>İletişim süreci</a:t>
            </a:r>
          </a:p>
        </p:txBody>
      </p:sp>
      <p:pic>
        <p:nvPicPr>
          <p:cNvPr id="65538" name="Picture 4"/>
          <p:cNvPicPr>
            <a:picLocks noGrp="1" noChangeAspect="1" noChangeArrowheads="1"/>
          </p:cNvPicPr>
          <p:nvPr>
            <p:ph type="body" idx="1"/>
          </p:nvPr>
        </p:nvPicPr>
        <p:blipFill>
          <a:blip r:embed="rId2"/>
          <a:srcRect/>
          <a:stretch>
            <a:fillRect/>
          </a:stretch>
        </p:blipFill>
        <p:spPr>
          <a:xfrm>
            <a:off x="762000" y="1676400"/>
            <a:ext cx="7162800" cy="2886075"/>
          </a:xfrm>
        </p:spPr>
      </p:pic>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457200" y="277813"/>
            <a:ext cx="8229600" cy="331787"/>
          </a:xfrm>
        </p:spPr>
        <p:txBody>
          <a:bodyPr rtlCol="0">
            <a:normAutofit fontScale="90000"/>
          </a:bodyPr>
          <a:lstStyle/>
          <a:p>
            <a:pPr fontAlgn="auto">
              <a:spcAft>
                <a:spcPts val="0"/>
              </a:spcAft>
              <a:defRPr/>
            </a:pPr>
            <a:endParaRPr lang="tr-TR" sz="3800" smtClean="0"/>
          </a:p>
        </p:txBody>
      </p:sp>
      <p:sp>
        <p:nvSpPr>
          <p:cNvPr id="66562" name="Rectangle 3"/>
          <p:cNvSpPr>
            <a:spLocks noGrp="1" noChangeArrowheads="1"/>
          </p:cNvSpPr>
          <p:nvPr>
            <p:ph type="body" idx="1"/>
          </p:nvPr>
        </p:nvSpPr>
        <p:spPr>
          <a:xfrm>
            <a:off x="457200" y="838200"/>
            <a:ext cx="8229600" cy="5292725"/>
          </a:xfrm>
        </p:spPr>
        <p:txBody>
          <a:bodyPr/>
          <a:lstStyle/>
          <a:p>
            <a:pPr>
              <a:lnSpc>
                <a:spcPct val="80000"/>
              </a:lnSpc>
            </a:pPr>
            <a:r>
              <a:rPr lang="tr-TR" sz="2100" b="1" smtClean="0"/>
              <a:t>Tutundurma Unsurları</a:t>
            </a:r>
            <a:r>
              <a:rPr lang="tr-TR" sz="2100" smtClean="0"/>
              <a:t> </a:t>
            </a:r>
          </a:p>
          <a:p>
            <a:pPr lvl="1">
              <a:lnSpc>
                <a:spcPct val="80000"/>
              </a:lnSpc>
            </a:pPr>
            <a:r>
              <a:rPr lang="tr-TR" sz="2000" smtClean="0"/>
              <a:t>Reklâm</a:t>
            </a:r>
          </a:p>
          <a:p>
            <a:pPr lvl="2">
              <a:lnSpc>
                <a:spcPct val="80000"/>
              </a:lnSpc>
            </a:pPr>
            <a:r>
              <a:rPr lang="tr-TR" sz="1800" smtClean="0"/>
              <a:t>Bir mal ya da hizmetin, bir kurumun, bir kişinin ya da fikrin, kimliği belirli sorumlusu tarafından tarifesi önceden belli bir ücret karşılığında kitle iletişim araçları vasıtasıyla olumlu bir biçimde tanıtılıp benimsetilmesi çabaları </a:t>
            </a:r>
          </a:p>
          <a:p>
            <a:pPr lvl="1">
              <a:lnSpc>
                <a:spcPct val="80000"/>
              </a:lnSpc>
            </a:pPr>
            <a:r>
              <a:rPr lang="tr-TR" sz="2000" smtClean="0"/>
              <a:t>Kişisel satış</a:t>
            </a:r>
          </a:p>
          <a:p>
            <a:pPr lvl="2">
              <a:lnSpc>
                <a:spcPct val="80000"/>
              </a:lnSpc>
            </a:pPr>
            <a:r>
              <a:rPr lang="tr-TR" sz="1800" smtClean="0"/>
              <a:t>Müşterilerle karşılıklı olarak alım-satım ilişkilerinin yaratıldığı yüz yüze olan iletişim şekli</a:t>
            </a:r>
          </a:p>
          <a:p>
            <a:pPr lvl="1">
              <a:lnSpc>
                <a:spcPct val="80000"/>
              </a:lnSpc>
            </a:pPr>
            <a:r>
              <a:rPr lang="tr-TR" sz="2000" smtClean="0"/>
              <a:t>Halkla ilişkiler ve duyurum</a:t>
            </a:r>
          </a:p>
          <a:p>
            <a:pPr lvl="2">
              <a:lnSpc>
                <a:spcPct val="80000"/>
              </a:lnSpc>
            </a:pPr>
            <a:r>
              <a:rPr lang="tr-TR" sz="1800" smtClean="0"/>
              <a:t>Halkla ilişkiler, “kamuoyunun tutumlarını değerlendiren, bir birey ya da organizasyonun politika ve prosedürlerini kamuoyu çıkarlarıyla tanımlayan, kamuoyunda anlayış ve kabul oluşturmak için eylem programı plânlayan ve uygulayan bir yönetim fonksiyonu”; duyurum ise “işletme, ürün ya da faaliyetleri hakkında kitle iletişim araçlarıyla hedef kitlelere ulaştırılan haber biçimine yakın mesajlar</a:t>
            </a:r>
          </a:p>
          <a:p>
            <a:pPr lvl="1">
              <a:lnSpc>
                <a:spcPct val="80000"/>
              </a:lnSpc>
            </a:pPr>
            <a:r>
              <a:rPr lang="tr-TR" sz="2000" smtClean="0"/>
              <a:t>Satış geliştirme</a:t>
            </a:r>
          </a:p>
          <a:p>
            <a:pPr lvl="2">
              <a:lnSpc>
                <a:spcPct val="80000"/>
              </a:lnSpc>
            </a:pPr>
            <a:r>
              <a:rPr lang="tr-TR" sz="1800" smtClean="0"/>
              <a:t>Tüketiciler, işletmeler ya da aracı kurumları daha hızlı ve daha fazla miktarda satın almaya yönlendirecek dürtüleri harekete geçirmeye çalışan oldukça farklı araçlardan oluşan bir tutundurma çabası </a:t>
            </a:r>
          </a:p>
          <a:p>
            <a:pPr lvl="1">
              <a:lnSpc>
                <a:spcPct val="80000"/>
              </a:lnSpc>
            </a:pPr>
            <a:endParaRPr lang="tr-TR" sz="2000" smtClean="0"/>
          </a:p>
          <a:p>
            <a:pPr lvl="1">
              <a:lnSpc>
                <a:spcPct val="80000"/>
              </a:lnSpc>
            </a:pPr>
            <a:endParaRPr lang="tr-TR" sz="2000" smtClean="0"/>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AutoShape 2"/>
          <p:cNvSpPr>
            <a:spLocks noGrp="1" noChangeArrowheads="1"/>
          </p:cNvSpPr>
          <p:nvPr>
            <p:ph type="title"/>
          </p:nvPr>
        </p:nvSpPr>
        <p:spPr/>
        <p:txBody>
          <a:bodyPr/>
          <a:lstStyle/>
          <a:p>
            <a:r>
              <a:rPr lang="tr-TR" sz="3200" smtClean="0"/>
              <a:t>REKLÂMDA RASYONELLİK VE DUYGUSALLIK</a:t>
            </a:r>
          </a:p>
        </p:txBody>
      </p:sp>
      <p:sp>
        <p:nvSpPr>
          <p:cNvPr id="67586" name="Rectangle 3"/>
          <p:cNvSpPr>
            <a:spLocks noGrp="1" noChangeArrowheads="1"/>
          </p:cNvSpPr>
          <p:nvPr>
            <p:ph type="body" idx="1"/>
          </p:nvPr>
        </p:nvSpPr>
        <p:spPr/>
        <p:txBody>
          <a:bodyPr/>
          <a:lstStyle/>
          <a:p>
            <a:pPr>
              <a:lnSpc>
                <a:spcPct val="80000"/>
              </a:lnSpc>
            </a:pPr>
            <a:r>
              <a:rPr lang="tr-TR" sz="2000" smtClean="0"/>
              <a:t>ÜRÜN YÖNLÜ RASYONEL YAKLAŞIM</a:t>
            </a:r>
          </a:p>
          <a:p>
            <a:pPr lvl="1">
              <a:lnSpc>
                <a:spcPct val="80000"/>
              </a:lnSpc>
            </a:pPr>
            <a:r>
              <a:rPr lang="tr-TR" sz="1800" smtClean="0"/>
              <a:t>Yaşamdan kesit</a:t>
            </a:r>
          </a:p>
          <a:p>
            <a:pPr lvl="1">
              <a:lnSpc>
                <a:spcPct val="80000"/>
              </a:lnSpc>
            </a:pPr>
            <a:r>
              <a:rPr lang="tr-TR" sz="1800" smtClean="0"/>
              <a:t>Problem çözme</a:t>
            </a:r>
          </a:p>
          <a:p>
            <a:pPr lvl="1">
              <a:lnSpc>
                <a:spcPct val="80000"/>
              </a:lnSpc>
            </a:pPr>
            <a:r>
              <a:rPr lang="tr-TR" sz="1800" smtClean="0"/>
              <a:t>Gösterim</a:t>
            </a:r>
          </a:p>
          <a:p>
            <a:pPr lvl="1">
              <a:lnSpc>
                <a:spcPct val="80000"/>
              </a:lnSpc>
            </a:pPr>
            <a:r>
              <a:rPr lang="tr-TR" sz="1800" smtClean="0"/>
              <a:t>Karşılaştırma</a:t>
            </a:r>
          </a:p>
          <a:p>
            <a:pPr lvl="1">
              <a:lnSpc>
                <a:spcPct val="80000"/>
              </a:lnSpc>
            </a:pPr>
            <a:r>
              <a:rPr lang="tr-TR" sz="1800" smtClean="0"/>
              <a:t>Haber</a:t>
            </a:r>
          </a:p>
          <a:p>
            <a:pPr lvl="1">
              <a:lnSpc>
                <a:spcPct val="80000"/>
              </a:lnSpc>
            </a:pPr>
            <a:r>
              <a:rPr lang="tr-TR" sz="1800" smtClean="0"/>
              <a:t>Tanıklık</a:t>
            </a:r>
          </a:p>
          <a:p>
            <a:pPr>
              <a:lnSpc>
                <a:spcPct val="80000"/>
              </a:lnSpc>
            </a:pPr>
            <a:r>
              <a:rPr lang="tr-TR" sz="2000" smtClean="0"/>
              <a:t>TÜKETİCİ YÖNLÜ DUYGUSAL YAKLAŞIM</a:t>
            </a:r>
          </a:p>
          <a:p>
            <a:pPr lvl="1">
              <a:lnSpc>
                <a:spcPct val="80000"/>
              </a:lnSpc>
            </a:pPr>
            <a:r>
              <a:rPr lang="tr-TR" sz="1800" smtClean="0"/>
              <a:t>Mizah</a:t>
            </a:r>
          </a:p>
          <a:p>
            <a:pPr lvl="1">
              <a:lnSpc>
                <a:spcPct val="80000"/>
              </a:lnSpc>
            </a:pPr>
            <a:r>
              <a:rPr lang="tr-TR" sz="1800" smtClean="0"/>
              <a:t>Canlandırma</a:t>
            </a:r>
          </a:p>
          <a:p>
            <a:pPr lvl="1">
              <a:lnSpc>
                <a:spcPct val="80000"/>
              </a:lnSpc>
            </a:pPr>
            <a:r>
              <a:rPr lang="tr-TR" sz="1800" smtClean="0"/>
              <a:t>Cinsellik</a:t>
            </a:r>
          </a:p>
          <a:p>
            <a:pPr lvl="1">
              <a:lnSpc>
                <a:spcPct val="80000"/>
              </a:lnSpc>
            </a:pPr>
            <a:r>
              <a:rPr lang="tr-TR" sz="1800" smtClean="0"/>
              <a:t>Müzik</a:t>
            </a:r>
          </a:p>
          <a:p>
            <a:pPr lvl="1">
              <a:lnSpc>
                <a:spcPct val="80000"/>
              </a:lnSpc>
              <a:buFontTx/>
              <a:buNone/>
            </a:pPr>
            <a:endParaRPr lang="tr-TR" sz="1800" smtClean="0"/>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AutoShape 2"/>
          <p:cNvSpPr>
            <a:spLocks noGrp="1" noChangeArrowheads="1"/>
          </p:cNvSpPr>
          <p:nvPr>
            <p:ph type="title"/>
          </p:nvPr>
        </p:nvSpPr>
        <p:spPr/>
        <p:txBody>
          <a:bodyPr/>
          <a:lstStyle/>
          <a:p>
            <a:r>
              <a:rPr lang="tr-TR" smtClean="0"/>
              <a:t>REKLÂM MEDYASI</a:t>
            </a:r>
          </a:p>
        </p:txBody>
      </p:sp>
      <p:sp>
        <p:nvSpPr>
          <p:cNvPr id="68610" name="Rectangle 3"/>
          <p:cNvSpPr>
            <a:spLocks noGrp="1" noChangeArrowheads="1"/>
          </p:cNvSpPr>
          <p:nvPr>
            <p:ph type="body" idx="1"/>
          </p:nvPr>
        </p:nvSpPr>
        <p:spPr/>
        <p:txBody>
          <a:bodyPr/>
          <a:lstStyle/>
          <a:p>
            <a:pPr>
              <a:lnSpc>
                <a:spcPct val="80000"/>
              </a:lnSpc>
            </a:pPr>
            <a:r>
              <a:rPr lang="tr-TR" sz="1400" smtClean="0"/>
              <a:t>GAZETE</a:t>
            </a:r>
          </a:p>
          <a:p>
            <a:pPr lvl="1">
              <a:lnSpc>
                <a:spcPct val="80000"/>
              </a:lnSpc>
              <a:buFontTx/>
              <a:buNone/>
            </a:pPr>
            <a:r>
              <a:rPr lang="tr-TR" sz="1200" smtClean="0"/>
              <a:t>	Reklâma tekrar bakabilme üstünlüğüne karşılık kısa ömürlü olması</a:t>
            </a:r>
          </a:p>
          <a:p>
            <a:pPr>
              <a:lnSpc>
                <a:spcPct val="80000"/>
              </a:lnSpc>
            </a:pPr>
            <a:r>
              <a:rPr lang="tr-TR" sz="1400" smtClean="0"/>
              <a:t>TV</a:t>
            </a:r>
          </a:p>
          <a:p>
            <a:pPr lvl="1">
              <a:lnSpc>
                <a:spcPct val="80000"/>
              </a:lnSpc>
              <a:buFontTx/>
              <a:buNone/>
            </a:pPr>
            <a:r>
              <a:rPr lang="tr-TR" sz="1200" smtClean="0"/>
              <a:t>	Geniş kitleye ulaşması, esnek ve prestijli olmasına karşılık yüksek maliyetli olması</a:t>
            </a:r>
          </a:p>
          <a:p>
            <a:pPr>
              <a:lnSpc>
                <a:spcPct val="80000"/>
              </a:lnSpc>
            </a:pPr>
            <a:r>
              <a:rPr lang="tr-TR" sz="1400" smtClean="0"/>
              <a:t>DOĞRUDAN POSTA</a:t>
            </a:r>
          </a:p>
          <a:p>
            <a:pPr lvl="1">
              <a:lnSpc>
                <a:spcPct val="80000"/>
              </a:lnSpc>
              <a:buFontTx/>
              <a:buNone/>
            </a:pPr>
            <a:r>
              <a:rPr lang="tr-TR" sz="1200" smtClean="0"/>
              <a:t>	Seçicilik, yoğun kapsama, hız, esneklik gibi üstünlüklerine karşılık pahalı, tüketicinin direnci gibi zayıflıkları</a:t>
            </a:r>
          </a:p>
          <a:p>
            <a:pPr>
              <a:lnSpc>
                <a:spcPct val="80000"/>
              </a:lnSpc>
            </a:pPr>
            <a:r>
              <a:rPr lang="tr-TR" sz="1400" smtClean="0"/>
              <a:t>RADYO</a:t>
            </a:r>
          </a:p>
          <a:p>
            <a:pPr lvl="1">
              <a:lnSpc>
                <a:spcPct val="80000"/>
              </a:lnSpc>
              <a:buFontTx/>
              <a:buNone/>
            </a:pPr>
            <a:r>
              <a:rPr lang="tr-TR" sz="1200" smtClean="0"/>
              <a:t>	Düşük maliyet, esneklik ve hız üstünlüğüne karşılık kısa ömürlü ve heterojen dinleyiciler</a:t>
            </a:r>
          </a:p>
          <a:p>
            <a:pPr>
              <a:lnSpc>
                <a:spcPct val="80000"/>
              </a:lnSpc>
            </a:pPr>
            <a:r>
              <a:rPr lang="tr-TR" sz="1400" smtClean="0"/>
              <a:t>DERGİ</a:t>
            </a:r>
          </a:p>
          <a:p>
            <a:pPr lvl="1">
              <a:lnSpc>
                <a:spcPct val="80000"/>
              </a:lnSpc>
              <a:buFontTx/>
              <a:buNone/>
            </a:pPr>
            <a:r>
              <a:rPr lang="tr-TR" sz="1200" smtClean="0"/>
              <a:t>	Seçici, kaliteli baskı ve uzun olması üstünlüğüne karşılık esneklikten yoksun olması</a:t>
            </a:r>
          </a:p>
          <a:p>
            <a:pPr>
              <a:lnSpc>
                <a:spcPct val="80000"/>
              </a:lnSpc>
            </a:pPr>
            <a:r>
              <a:rPr lang="tr-TR" sz="1400" smtClean="0"/>
              <a:t>AÇIK ALAN</a:t>
            </a:r>
          </a:p>
          <a:p>
            <a:pPr lvl="1">
              <a:lnSpc>
                <a:spcPct val="80000"/>
              </a:lnSpc>
              <a:buFontTx/>
              <a:buNone/>
            </a:pPr>
            <a:r>
              <a:rPr lang="tr-TR" sz="1200" smtClean="0"/>
              <a:t>	Hız, tekrar olanağı, yerel ürünler için uygun olması üstünlüğüne karşılık çevreden olumsuz tepkilere açık olması</a:t>
            </a:r>
          </a:p>
          <a:p>
            <a:pPr>
              <a:lnSpc>
                <a:spcPct val="80000"/>
              </a:lnSpc>
            </a:pPr>
            <a:r>
              <a:rPr lang="tr-TR" sz="1400" smtClean="0"/>
              <a:t>İNTERNET</a:t>
            </a:r>
          </a:p>
          <a:p>
            <a:pPr lvl="1">
              <a:lnSpc>
                <a:spcPct val="80000"/>
              </a:lnSpc>
              <a:buFontTx/>
              <a:buNone/>
            </a:pPr>
            <a:r>
              <a:rPr lang="tr-TR" sz="1200" smtClean="0"/>
              <a:t>	Etkileşim, düşük maliyet, güncelleme olanağına karşılık düşük etki, erişim ve bağlantı olanakları</a:t>
            </a:r>
          </a:p>
          <a:p>
            <a:pPr lvl="1">
              <a:lnSpc>
                <a:spcPct val="80000"/>
              </a:lnSpc>
              <a:buFontTx/>
              <a:buNone/>
            </a:pPr>
            <a:endParaRPr lang="tr-TR" sz="1200" smtClean="0"/>
          </a:p>
          <a:p>
            <a:pPr lvl="1">
              <a:lnSpc>
                <a:spcPct val="80000"/>
              </a:lnSpc>
              <a:buFontTx/>
              <a:buNone/>
            </a:pPr>
            <a:endParaRPr lang="tr-TR" sz="1200" smtClean="0"/>
          </a:p>
          <a:p>
            <a:pPr lvl="1">
              <a:lnSpc>
                <a:spcPct val="80000"/>
              </a:lnSpc>
              <a:buFontTx/>
              <a:buNone/>
            </a:pPr>
            <a:endParaRPr lang="tr-TR" sz="1200" smtClean="0"/>
          </a:p>
          <a:p>
            <a:pPr lvl="1">
              <a:lnSpc>
                <a:spcPct val="80000"/>
              </a:lnSpc>
              <a:buFontTx/>
              <a:buNone/>
            </a:pPr>
            <a:endParaRPr lang="tr-TR" sz="1200" smtClean="0"/>
          </a:p>
          <a:p>
            <a:pPr lvl="1">
              <a:lnSpc>
                <a:spcPct val="80000"/>
              </a:lnSpc>
              <a:buFontTx/>
              <a:buNone/>
            </a:pPr>
            <a:endParaRPr lang="tr-TR" sz="1200" smtClean="0"/>
          </a:p>
          <a:p>
            <a:pPr lvl="1">
              <a:lnSpc>
                <a:spcPct val="80000"/>
              </a:lnSpc>
              <a:buFontTx/>
              <a:buNone/>
            </a:pPr>
            <a:endParaRPr lang="tr-TR" sz="1200" smtClean="0"/>
          </a:p>
          <a:p>
            <a:pPr lvl="1">
              <a:lnSpc>
                <a:spcPct val="80000"/>
              </a:lnSpc>
              <a:buFontTx/>
              <a:buNone/>
            </a:pPr>
            <a:endParaRPr lang="tr-TR" sz="1200" smtClean="0"/>
          </a:p>
          <a:p>
            <a:pPr lvl="2">
              <a:lnSpc>
                <a:spcPct val="80000"/>
              </a:lnSpc>
            </a:pPr>
            <a:endParaRPr lang="tr-TR" sz="1000" smtClean="0"/>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AutoShape 2"/>
          <p:cNvSpPr>
            <a:spLocks noGrp="1" noChangeArrowheads="1"/>
          </p:cNvSpPr>
          <p:nvPr>
            <p:ph type="title"/>
          </p:nvPr>
        </p:nvSpPr>
        <p:spPr/>
        <p:txBody>
          <a:bodyPr/>
          <a:lstStyle/>
          <a:p>
            <a:r>
              <a:rPr lang="tr-TR" sz="3200" smtClean="0"/>
              <a:t>HALKLA İLİŞKİLER VE DUYURUM</a:t>
            </a:r>
            <a:br>
              <a:rPr lang="tr-TR" sz="3200" smtClean="0"/>
            </a:br>
            <a:r>
              <a:rPr lang="tr-TR" sz="3200" smtClean="0"/>
              <a:t>(PUBLIC RELATIONS &amp; PUBLICITY)</a:t>
            </a:r>
          </a:p>
        </p:txBody>
      </p:sp>
      <p:sp>
        <p:nvSpPr>
          <p:cNvPr id="69634" name="Rectangle 3"/>
          <p:cNvSpPr>
            <a:spLocks noGrp="1" noChangeArrowheads="1"/>
          </p:cNvSpPr>
          <p:nvPr>
            <p:ph type="body" idx="1"/>
          </p:nvPr>
        </p:nvSpPr>
        <p:spPr/>
        <p:txBody>
          <a:bodyPr/>
          <a:lstStyle/>
          <a:p>
            <a:pPr>
              <a:lnSpc>
                <a:spcPct val="80000"/>
              </a:lnSpc>
            </a:pPr>
            <a:r>
              <a:rPr lang="tr-TR" sz="2000" smtClean="0"/>
              <a:t>Halkla İlişkiler,</a:t>
            </a:r>
          </a:p>
          <a:p>
            <a:pPr lvl="1">
              <a:lnSpc>
                <a:spcPct val="80000"/>
              </a:lnSpc>
            </a:pPr>
            <a:r>
              <a:rPr lang="tr-TR" sz="1800" smtClean="0"/>
              <a:t>Kurum ve çevresiyle ya da kamuoyu ile onların görüşlerini etkilemek, iyi ilişkiler kurmak, ikna etmek amacıyla birtakım iletişim etkinliklerinin yönetimi</a:t>
            </a:r>
          </a:p>
          <a:p>
            <a:pPr lvl="1">
              <a:lnSpc>
                <a:spcPct val="80000"/>
              </a:lnSpc>
            </a:pPr>
            <a:r>
              <a:rPr lang="tr-TR" sz="1800" smtClean="0"/>
              <a:t>Kamuoyunun tutumlarını değerlendiren, birey ya da örgütün politikalarını kamuoyu çıkarları ile tanımlayan, kamuoyunda anlayış ve kabul oluşturmak için eylem programı plânlayan ve uygulayan yönetim fonksiyonu</a:t>
            </a:r>
          </a:p>
          <a:p>
            <a:pPr lvl="1">
              <a:lnSpc>
                <a:spcPct val="80000"/>
              </a:lnSpc>
            </a:pPr>
            <a:r>
              <a:rPr lang="tr-TR" sz="1800" smtClean="0"/>
              <a:t>Örgüt ile çevreleri arasında karşılıklı iletişimi, anlamayı, kabulü ve işbirliğini sağlayıp sürdürmeye yardımcı olan yönetim fonksiyonu</a:t>
            </a:r>
          </a:p>
          <a:p>
            <a:pPr lvl="1">
              <a:lnSpc>
                <a:spcPct val="80000"/>
              </a:lnSpc>
            </a:pPr>
            <a:r>
              <a:rPr lang="tr-TR" sz="1800" smtClean="0"/>
              <a:t>Belirtilmiş kitlelerle dürüst ve sağlam bağlar kurup geliştirerek onları olumlu inanç ve eylemlere yöneltmek, tepkileri değerlendirerek tutumuna yön vermek, böylece karşılıklı yarar sağlayan ilişkiler sürdürme yolundaki programlanmış eylemlerdir.</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AutoShape 2"/>
          <p:cNvSpPr>
            <a:spLocks noGrp="1" noChangeArrowheads="1"/>
          </p:cNvSpPr>
          <p:nvPr>
            <p:ph type="title"/>
          </p:nvPr>
        </p:nvSpPr>
        <p:spPr/>
        <p:txBody>
          <a:bodyPr/>
          <a:lstStyle/>
          <a:p>
            <a:r>
              <a:rPr lang="tr-TR" smtClean="0"/>
              <a:t>Halkla İlişkilerde Hedef Kitle</a:t>
            </a:r>
          </a:p>
        </p:txBody>
      </p:sp>
      <p:sp>
        <p:nvSpPr>
          <p:cNvPr id="70658" name="Rectangle 3"/>
          <p:cNvSpPr>
            <a:spLocks noGrp="1" noChangeArrowheads="1"/>
          </p:cNvSpPr>
          <p:nvPr>
            <p:ph type="body" idx="1"/>
          </p:nvPr>
        </p:nvSpPr>
        <p:spPr/>
        <p:txBody>
          <a:bodyPr/>
          <a:lstStyle/>
          <a:p>
            <a:r>
              <a:rPr lang="tr-TR" sz="2400" smtClean="0"/>
              <a:t>İşletmenin çevresindeki insanlar</a:t>
            </a:r>
          </a:p>
          <a:p>
            <a:r>
              <a:rPr lang="tr-TR" sz="2400" smtClean="0"/>
              <a:t>Çalışanlar</a:t>
            </a:r>
          </a:p>
          <a:p>
            <a:r>
              <a:rPr lang="tr-TR" sz="2400" smtClean="0"/>
              <a:t>Potansiyel işgücü</a:t>
            </a:r>
          </a:p>
          <a:p>
            <a:r>
              <a:rPr lang="tr-TR" sz="2400" smtClean="0"/>
              <a:t>Tedarikçiler</a:t>
            </a:r>
          </a:p>
          <a:p>
            <a:r>
              <a:rPr lang="tr-TR" sz="2400" smtClean="0"/>
              <a:t>Aracılar</a:t>
            </a:r>
          </a:p>
          <a:p>
            <a:r>
              <a:rPr lang="tr-TR" sz="2400" smtClean="0"/>
              <a:t>Finansal kurumlar</a:t>
            </a:r>
          </a:p>
          <a:p>
            <a:r>
              <a:rPr lang="tr-TR" sz="2400" smtClean="0"/>
              <a:t>Tüketiciler ve örgütsel satın alıcılar</a:t>
            </a:r>
          </a:p>
          <a:p>
            <a:r>
              <a:rPr lang="tr-TR" sz="2400" smtClean="0"/>
              <a:t>Fikir liderleri</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AutoShape 2"/>
          <p:cNvSpPr>
            <a:spLocks noGrp="1" noChangeArrowheads="1"/>
          </p:cNvSpPr>
          <p:nvPr>
            <p:ph type="title"/>
          </p:nvPr>
        </p:nvSpPr>
        <p:spPr/>
        <p:txBody>
          <a:bodyPr/>
          <a:lstStyle/>
          <a:p>
            <a:r>
              <a:rPr lang="tr-TR" smtClean="0"/>
              <a:t>DUYURUM</a:t>
            </a:r>
          </a:p>
        </p:txBody>
      </p:sp>
      <p:sp>
        <p:nvSpPr>
          <p:cNvPr id="71682" name="Rectangle 3"/>
          <p:cNvSpPr>
            <a:spLocks noGrp="1" noChangeArrowheads="1"/>
          </p:cNvSpPr>
          <p:nvPr>
            <p:ph type="body" idx="1"/>
          </p:nvPr>
        </p:nvSpPr>
        <p:spPr/>
        <p:txBody>
          <a:bodyPr/>
          <a:lstStyle/>
          <a:p>
            <a:r>
              <a:rPr lang="tr-TR" sz="2400" smtClean="0"/>
              <a:t>Duyurum, basın ya da yayın medyasında olumlu bir sunuşla bir ürün, hizmet ya da kuruluş hakkında ticarî bakımdan önemli haberleri yayarak kuruluşun ürünlerine olan talebi özendirmeye yarayan eylemlerdir.</a:t>
            </a:r>
          </a:p>
          <a:p>
            <a:r>
              <a:rPr lang="tr-TR" sz="2400" smtClean="0"/>
              <a:t>Haberlerin medyada zaman ve yer için herhangi bir ücret ödemeden yer alması, inanılırlık açısından duyurumu etkili kılmaktadır. Mesajın kaynağı olarak medya görülmektedir.</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AutoShape 2"/>
          <p:cNvSpPr>
            <a:spLocks noGrp="1" noChangeArrowheads="1"/>
          </p:cNvSpPr>
          <p:nvPr>
            <p:ph type="title"/>
          </p:nvPr>
        </p:nvSpPr>
        <p:spPr/>
        <p:txBody>
          <a:bodyPr/>
          <a:lstStyle/>
          <a:p>
            <a:r>
              <a:rPr lang="tr-TR" smtClean="0"/>
              <a:t>KİŞİSEL SATIŞ</a:t>
            </a:r>
          </a:p>
        </p:txBody>
      </p:sp>
      <p:sp>
        <p:nvSpPr>
          <p:cNvPr id="72706" name="Rectangle 3"/>
          <p:cNvSpPr>
            <a:spLocks noGrp="1" noChangeArrowheads="1"/>
          </p:cNvSpPr>
          <p:nvPr>
            <p:ph type="body" idx="1"/>
          </p:nvPr>
        </p:nvSpPr>
        <p:spPr/>
        <p:txBody>
          <a:bodyPr/>
          <a:lstStyle/>
          <a:p>
            <a:pPr>
              <a:lnSpc>
                <a:spcPct val="90000"/>
              </a:lnSpc>
            </a:pPr>
            <a:r>
              <a:rPr lang="tr-TR" sz="2000" smtClean="0"/>
              <a:t>İşletmenin politikaları ya da ürünleri hakkındaki karmaşık bilgilerin aktarılması</a:t>
            </a:r>
          </a:p>
          <a:p>
            <a:pPr>
              <a:lnSpc>
                <a:spcPct val="90000"/>
              </a:lnSpc>
            </a:pPr>
            <a:r>
              <a:rPr lang="tr-TR" sz="2000" smtClean="0"/>
              <a:t>Belirgin müşterilerin özgün ihtiyaç ve ilgilerine yönelik iletişim ya da ürün tekniklerinin ayarlanması</a:t>
            </a:r>
          </a:p>
          <a:p>
            <a:pPr>
              <a:lnSpc>
                <a:spcPct val="90000"/>
              </a:lnSpc>
            </a:pPr>
            <a:r>
              <a:rPr lang="tr-TR" sz="2000" smtClean="0"/>
              <a:t>Müşterileri işletmenin ürünleri ya da hizmetlerinin rakiplerinkinden daha iyi olduğu konusunda ikna etme</a:t>
            </a:r>
          </a:p>
          <a:p>
            <a:pPr>
              <a:lnSpc>
                <a:spcPct val="90000"/>
              </a:lnSpc>
              <a:buFont typeface="Wingdings" pitchFamily="2" charset="2"/>
              <a:buNone/>
            </a:pPr>
            <a:r>
              <a:rPr lang="tr-TR" sz="2000" smtClean="0"/>
              <a:t>amacıyla yüz-yüze iletişim önem kazanmaktadır.</a:t>
            </a:r>
          </a:p>
          <a:p>
            <a:pPr>
              <a:lnSpc>
                <a:spcPct val="90000"/>
              </a:lnSpc>
              <a:buFont typeface="Wingdings" pitchFamily="2" charset="2"/>
              <a:buNone/>
            </a:pPr>
            <a:endParaRPr lang="tr-TR" sz="2000" smtClean="0"/>
          </a:p>
          <a:p>
            <a:pPr>
              <a:lnSpc>
                <a:spcPct val="90000"/>
              </a:lnSpc>
              <a:buFont typeface="Wingdings" pitchFamily="2" charset="2"/>
              <a:buNone/>
            </a:pPr>
            <a:r>
              <a:rPr lang="tr-TR" sz="2000" smtClean="0"/>
              <a:t>		Kişisel satış, “satış yapmak amacıyla bir ya da daha fazla satın alıcı ile konuşmak, sözlü sunu yapmak” olarak tanımlanabilir.</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AutoShape 2"/>
          <p:cNvSpPr>
            <a:spLocks noGrp="1" noChangeArrowheads="1"/>
          </p:cNvSpPr>
          <p:nvPr>
            <p:ph type="title"/>
          </p:nvPr>
        </p:nvSpPr>
        <p:spPr/>
        <p:txBody>
          <a:bodyPr/>
          <a:lstStyle/>
          <a:p>
            <a:r>
              <a:rPr lang="tr-TR" smtClean="0"/>
              <a:t>Kişisel Satışın Üstün Yönleri</a:t>
            </a:r>
          </a:p>
        </p:txBody>
      </p:sp>
      <p:sp>
        <p:nvSpPr>
          <p:cNvPr id="73730" name="Rectangle 3"/>
          <p:cNvSpPr>
            <a:spLocks noGrp="1" noChangeArrowheads="1"/>
          </p:cNvSpPr>
          <p:nvPr>
            <p:ph type="body" idx="1"/>
          </p:nvPr>
        </p:nvSpPr>
        <p:spPr/>
        <p:txBody>
          <a:bodyPr/>
          <a:lstStyle/>
          <a:p>
            <a:r>
              <a:rPr lang="tr-TR" sz="2400" smtClean="0"/>
              <a:t>Yüz-yüze iletişime dayandığı için anında tepkiyi belirlemek mümkündür</a:t>
            </a:r>
          </a:p>
          <a:p>
            <a:r>
              <a:rPr lang="tr-TR" sz="2400" smtClean="0"/>
              <a:t>Müşteri temsilcisi, müşterinin ihtiyacına cevap verebilecek şekilde mesajlarını değiştirebilir</a:t>
            </a:r>
          </a:p>
          <a:p>
            <a:r>
              <a:rPr lang="tr-TR" sz="2400" smtClean="0"/>
              <a:t>MT, müşterilerin ihtiyaçlarına göre alternatif çözümleri analiz edebilecek esnekliğe sahip olur</a:t>
            </a:r>
          </a:p>
          <a:p>
            <a:r>
              <a:rPr lang="tr-TR" sz="2400" smtClean="0"/>
              <a:t>MT, müşterilerin dikkatlerini ve ilgilerini yüksek tutabilir</a:t>
            </a:r>
          </a:p>
          <a:p>
            <a:r>
              <a:rPr lang="tr-TR" sz="2400" smtClean="0"/>
              <a:t>Etkinliği reklâmlardan fazladır.</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r>
              <a:rPr lang="tr-TR" b="1" smtClean="0"/>
              <a:t>Yönetim Kademeleri</a:t>
            </a:r>
            <a:r>
              <a:rPr lang="tr-TR" smtClean="0"/>
              <a:t> </a:t>
            </a:r>
          </a:p>
        </p:txBody>
      </p:sp>
      <p:sp>
        <p:nvSpPr>
          <p:cNvPr id="19458" name="Rectangle 3"/>
          <p:cNvSpPr>
            <a:spLocks noGrp="1" noChangeArrowheads="1"/>
          </p:cNvSpPr>
          <p:nvPr>
            <p:ph type="body" idx="1"/>
          </p:nvPr>
        </p:nvSpPr>
        <p:spPr/>
        <p:txBody>
          <a:bodyPr/>
          <a:lstStyle/>
          <a:p>
            <a:pPr>
              <a:lnSpc>
                <a:spcPct val="90000"/>
              </a:lnSpc>
            </a:pPr>
            <a:r>
              <a:rPr lang="tr-TR" sz="2100" b="1" smtClean="0"/>
              <a:t>Alt Kademe Yönetimi</a:t>
            </a:r>
            <a:r>
              <a:rPr lang="tr-TR" sz="2100" smtClean="0"/>
              <a:t> : Bu düzey yöneticileri işin teknik ve operasyonel yönüyle ilgilendikleri için teknik becerilerinin yüksek düzeyde olması istenir. Bu düzeyde bulunan yöneticilere “şef”, “formen”, “sürveyan” ve “usta” gibi isimler verilmektedir.</a:t>
            </a:r>
            <a:endParaRPr lang="tr-TR" sz="2100" b="1" smtClean="0"/>
          </a:p>
          <a:p>
            <a:pPr>
              <a:lnSpc>
                <a:spcPct val="90000"/>
              </a:lnSpc>
            </a:pPr>
            <a:r>
              <a:rPr lang="tr-TR" sz="2100" b="1" smtClean="0"/>
              <a:t>Orta Kademe Yönetimi</a:t>
            </a:r>
            <a:r>
              <a:rPr lang="tr-TR" sz="2100" smtClean="0"/>
              <a:t>: Görevleri, üst kademe yöneticileri tarafından tamamlanan amaçları başarabilmek için gerekli olan faaliyet ve projelerin koordinasyonunu sağlamaktır. Orta kademe yöneticileri, “şube müdürü”, “müdür yardımcısı”, "daire başkanı” gibi isimlerle tanımlanır. </a:t>
            </a:r>
          </a:p>
          <a:p>
            <a:pPr>
              <a:lnSpc>
                <a:spcPct val="90000"/>
              </a:lnSpc>
            </a:pPr>
            <a:r>
              <a:rPr lang="tr-TR" sz="2100" b="1" smtClean="0"/>
              <a:t>Üst Kademe Yönetimi</a:t>
            </a:r>
            <a:r>
              <a:rPr lang="tr-TR" sz="2100" smtClean="0"/>
              <a:t>: “Genel müdür”, “genel müdür yardımcısı”, “koordinatör” veya “başkan” unvanlarıyla örgütlerde çalışan ve kurumun nihai sorumlusu olan kişilerdir. Üst yönetici kurumun her düzeyinde örgütün amaçlarını gerçekleştirebilmesi için çabaları yönlendiren, koordine eden kişi olmaktadır. </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AutoShape 2"/>
          <p:cNvSpPr>
            <a:spLocks noGrp="1" noChangeArrowheads="1"/>
          </p:cNvSpPr>
          <p:nvPr>
            <p:ph type="title"/>
          </p:nvPr>
        </p:nvSpPr>
        <p:spPr/>
        <p:txBody>
          <a:bodyPr/>
          <a:lstStyle/>
          <a:p>
            <a:r>
              <a:rPr lang="tr-TR" smtClean="0"/>
              <a:t>Kişisel Satışın Zayıf Yönleri</a:t>
            </a:r>
          </a:p>
        </p:txBody>
      </p:sp>
      <p:sp>
        <p:nvSpPr>
          <p:cNvPr id="74754" name="Rectangle 3"/>
          <p:cNvSpPr>
            <a:spLocks noGrp="1" noChangeArrowheads="1"/>
          </p:cNvSpPr>
          <p:nvPr>
            <p:ph type="body" idx="1"/>
          </p:nvPr>
        </p:nvSpPr>
        <p:spPr/>
        <p:txBody>
          <a:bodyPr/>
          <a:lstStyle/>
          <a:p>
            <a:r>
              <a:rPr lang="tr-TR" smtClean="0"/>
              <a:t>Belirli bir sürede az sayıda müşteri ile ilişki kurulabilir</a:t>
            </a:r>
          </a:p>
          <a:p>
            <a:r>
              <a:rPr lang="tr-TR" smtClean="0"/>
              <a:t>Her bir müşteri ile ilişki kurmanın maliyeti yüksektir</a:t>
            </a:r>
          </a:p>
          <a:p>
            <a:r>
              <a:rPr lang="tr-TR" smtClean="0"/>
              <a:t>Kısa dönemli olmayıp uzun ve sürekli olma durumundadır</a:t>
            </a:r>
          </a:p>
          <a:p>
            <a:endParaRPr lang="tr-TR" smtClean="0"/>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AutoShape 2"/>
          <p:cNvSpPr>
            <a:spLocks noGrp="1" noChangeArrowheads="1"/>
          </p:cNvSpPr>
          <p:nvPr>
            <p:ph type="title"/>
          </p:nvPr>
        </p:nvSpPr>
        <p:spPr/>
        <p:txBody>
          <a:bodyPr/>
          <a:lstStyle/>
          <a:p>
            <a:r>
              <a:rPr lang="tr-TR" sz="3200" smtClean="0"/>
              <a:t>Görüşmede Dikkat Edilecek Konular</a:t>
            </a:r>
          </a:p>
        </p:txBody>
      </p:sp>
      <p:sp>
        <p:nvSpPr>
          <p:cNvPr id="75778" name="Rectangle 3"/>
          <p:cNvSpPr>
            <a:spLocks noGrp="1" noChangeArrowheads="1"/>
          </p:cNvSpPr>
          <p:nvPr>
            <p:ph type="body" idx="1"/>
          </p:nvPr>
        </p:nvSpPr>
        <p:spPr/>
        <p:txBody>
          <a:bodyPr/>
          <a:lstStyle/>
          <a:p>
            <a:pPr>
              <a:lnSpc>
                <a:spcPct val="80000"/>
              </a:lnSpc>
            </a:pPr>
            <a:r>
              <a:rPr lang="tr-TR" sz="2400" smtClean="0"/>
              <a:t>Karşı tarafı dinlemeye özen gösterilmeli</a:t>
            </a:r>
          </a:p>
          <a:p>
            <a:pPr>
              <a:lnSpc>
                <a:spcPct val="80000"/>
              </a:lnSpc>
            </a:pPr>
            <a:r>
              <a:rPr lang="tr-TR" sz="2400" smtClean="0"/>
              <a:t>Olumlu ve karşı tarafa önem veren sözcükler kullanılmalı</a:t>
            </a:r>
          </a:p>
          <a:p>
            <a:pPr>
              <a:lnSpc>
                <a:spcPct val="80000"/>
              </a:lnSpc>
            </a:pPr>
            <a:r>
              <a:rPr lang="tr-TR" sz="2400" smtClean="0"/>
              <a:t>Konuşma mimiklerle desteklenmeli</a:t>
            </a:r>
          </a:p>
          <a:p>
            <a:pPr>
              <a:lnSpc>
                <a:spcPct val="80000"/>
              </a:lnSpc>
            </a:pPr>
            <a:r>
              <a:rPr lang="tr-TR" sz="2400" smtClean="0"/>
              <a:t>Karşı tarafın özel yaşamı ile ilgili konulardan kaçınılmalı</a:t>
            </a:r>
          </a:p>
          <a:p>
            <a:pPr>
              <a:lnSpc>
                <a:spcPct val="80000"/>
              </a:lnSpc>
            </a:pPr>
            <a:r>
              <a:rPr lang="tr-TR" sz="2400" smtClean="0"/>
              <a:t>Sunulan ürünün iyi ve avantajlı yönleri ön plâna çıkarılmalı</a:t>
            </a:r>
          </a:p>
          <a:p>
            <a:pPr>
              <a:lnSpc>
                <a:spcPct val="80000"/>
              </a:lnSpc>
            </a:pPr>
            <a:r>
              <a:rPr lang="tr-TR" sz="2400" smtClean="0"/>
              <a:t>Karşı tarafın düşünceleri ve önerileri dinlenmeli ve saygı gösterilmeli</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AutoShape 2"/>
          <p:cNvSpPr>
            <a:spLocks noGrp="1" noChangeArrowheads="1"/>
          </p:cNvSpPr>
          <p:nvPr>
            <p:ph type="title"/>
          </p:nvPr>
        </p:nvSpPr>
        <p:spPr/>
        <p:txBody>
          <a:bodyPr/>
          <a:lstStyle/>
          <a:p>
            <a:r>
              <a:rPr lang="tr-TR" sz="1800" smtClean="0"/>
              <a:t>Bir Örnek: Bir satış elemanının aylık hedef geliri 2.000 TL’dir. Satış başına düşen geliri 100 TL, sunuş başına düşen satış oranı 0,20 olduğuna göre, satış elemanı ayda kaç sunuş yapmalıdır?</a:t>
            </a:r>
          </a:p>
        </p:txBody>
      </p:sp>
      <p:sp>
        <p:nvSpPr>
          <p:cNvPr id="76802" name="Rectangle 3"/>
          <p:cNvSpPr>
            <a:spLocks noGrp="1" noChangeArrowheads="1"/>
          </p:cNvSpPr>
          <p:nvPr>
            <p:ph type="body" idx="1"/>
          </p:nvPr>
        </p:nvSpPr>
        <p:spPr/>
        <p:txBody>
          <a:bodyPr/>
          <a:lstStyle/>
          <a:p>
            <a:pPr>
              <a:buFont typeface="Wingdings" pitchFamily="2" charset="2"/>
              <a:buNone/>
            </a:pPr>
            <a:r>
              <a:rPr lang="tr-TR" sz="1800" smtClean="0"/>
              <a:t>	</a:t>
            </a:r>
            <a:r>
              <a:rPr lang="tr-TR" sz="1600" smtClean="0"/>
              <a:t>		Hedef Gelir	     2.000</a:t>
            </a:r>
          </a:p>
          <a:p>
            <a:pPr>
              <a:buFont typeface="Wingdings" pitchFamily="2" charset="2"/>
              <a:buNone/>
            </a:pPr>
            <a:r>
              <a:rPr lang="tr-TR" sz="1600" smtClean="0"/>
              <a:t>Satış Sayısı =			= 	   = 20 adet / ay</a:t>
            </a:r>
          </a:p>
          <a:p>
            <a:pPr>
              <a:buFont typeface="Wingdings" pitchFamily="2" charset="2"/>
              <a:buNone/>
            </a:pPr>
            <a:r>
              <a:rPr lang="tr-TR" sz="1600" smtClean="0"/>
              <a:t>		       Satış Başına Düşen Gelir	      100	</a:t>
            </a:r>
          </a:p>
          <a:p>
            <a:pPr>
              <a:buFont typeface="Wingdings" pitchFamily="2" charset="2"/>
              <a:buNone/>
            </a:pPr>
            <a:endParaRPr lang="tr-TR" sz="1600" smtClean="0"/>
          </a:p>
          <a:p>
            <a:pPr>
              <a:buFont typeface="Wingdings" pitchFamily="2" charset="2"/>
              <a:buNone/>
            </a:pPr>
            <a:endParaRPr lang="tr-TR" sz="1600" smtClean="0"/>
          </a:p>
          <a:p>
            <a:pPr>
              <a:buFont typeface="Wingdings" pitchFamily="2" charset="2"/>
              <a:buNone/>
            </a:pPr>
            <a:r>
              <a:rPr lang="tr-TR" sz="1600" smtClean="0"/>
              <a:t>		                    Satış Sayısı	             20</a:t>
            </a:r>
          </a:p>
          <a:p>
            <a:pPr>
              <a:buFont typeface="Wingdings" pitchFamily="2" charset="2"/>
              <a:buNone/>
            </a:pPr>
            <a:r>
              <a:rPr lang="tr-TR" sz="1600" smtClean="0"/>
              <a:t>Sunuş Sayısı = 			      =	        = 100 adet / ay</a:t>
            </a:r>
          </a:p>
          <a:p>
            <a:pPr>
              <a:buFont typeface="Wingdings" pitchFamily="2" charset="2"/>
              <a:buNone/>
            </a:pPr>
            <a:r>
              <a:rPr lang="tr-TR" sz="1600" smtClean="0"/>
              <a:t>		          Sunuş Başına Satış Oranı         0,20</a:t>
            </a:r>
          </a:p>
          <a:p>
            <a:pPr>
              <a:buFont typeface="Wingdings" pitchFamily="2" charset="2"/>
              <a:buNone/>
            </a:pPr>
            <a:r>
              <a:rPr lang="tr-TR" sz="1600" smtClean="0"/>
              <a:t>			</a:t>
            </a:r>
          </a:p>
        </p:txBody>
      </p:sp>
      <p:sp>
        <p:nvSpPr>
          <p:cNvPr id="76803" name="Line 4"/>
          <p:cNvSpPr>
            <a:spLocks noChangeShapeType="1"/>
          </p:cNvSpPr>
          <p:nvPr/>
        </p:nvSpPr>
        <p:spPr bwMode="auto">
          <a:xfrm>
            <a:off x="1908175" y="2060575"/>
            <a:ext cx="2057400" cy="0"/>
          </a:xfrm>
          <a:prstGeom prst="line">
            <a:avLst/>
          </a:prstGeom>
          <a:noFill/>
          <a:ln w="9525">
            <a:solidFill>
              <a:schemeClr val="tx1"/>
            </a:solidFill>
            <a:round/>
            <a:headEnd/>
            <a:tailEnd/>
          </a:ln>
        </p:spPr>
        <p:txBody>
          <a:bodyPr/>
          <a:lstStyle/>
          <a:p>
            <a:endParaRPr lang="tr-TR"/>
          </a:p>
        </p:txBody>
      </p:sp>
      <p:sp>
        <p:nvSpPr>
          <p:cNvPr id="76804" name="Line 5"/>
          <p:cNvSpPr>
            <a:spLocks noChangeShapeType="1"/>
          </p:cNvSpPr>
          <p:nvPr/>
        </p:nvSpPr>
        <p:spPr bwMode="auto">
          <a:xfrm>
            <a:off x="4427538" y="2060575"/>
            <a:ext cx="762000" cy="0"/>
          </a:xfrm>
          <a:prstGeom prst="line">
            <a:avLst/>
          </a:prstGeom>
          <a:noFill/>
          <a:ln w="9525">
            <a:solidFill>
              <a:schemeClr val="tx1"/>
            </a:solidFill>
            <a:round/>
            <a:headEnd/>
            <a:tailEnd/>
          </a:ln>
        </p:spPr>
        <p:txBody>
          <a:bodyPr/>
          <a:lstStyle/>
          <a:p>
            <a:endParaRPr lang="tr-TR"/>
          </a:p>
        </p:txBody>
      </p:sp>
      <p:sp>
        <p:nvSpPr>
          <p:cNvPr id="76805" name="Line 6"/>
          <p:cNvSpPr>
            <a:spLocks noChangeShapeType="1"/>
          </p:cNvSpPr>
          <p:nvPr/>
        </p:nvSpPr>
        <p:spPr bwMode="auto">
          <a:xfrm>
            <a:off x="1922463" y="3573463"/>
            <a:ext cx="2362200" cy="0"/>
          </a:xfrm>
          <a:prstGeom prst="line">
            <a:avLst/>
          </a:prstGeom>
          <a:noFill/>
          <a:ln w="9525">
            <a:solidFill>
              <a:schemeClr val="tx1"/>
            </a:solidFill>
            <a:round/>
            <a:headEnd/>
            <a:tailEnd/>
          </a:ln>
        </p:spPr>
        <p:txBody>
          <a:bodyPr/>
          <a:lstStyle/>
          <a:p>
            <a:endParaRPr lang="tr-TR"/>
          </a:p>
        </p:txBody>
      </p:sp>
      <p:sp>
        <p:nvSpPr>
          <p:cNvPr id="76806" name="Line 7"/>
          <p:cNvSpPr>
            <a:spLocks noChangeShapeType="1"/>
          </p:cNvSpPr>
          <p:nvPr/>
        </p:nvSpPr>
        <p:spPr bwMode="auto">
          <a:xfrm>
            <a:off x="4716463" y="3573463"/>
            <a:ext cx="685800" cy="0"/>
          </a:xfrm>
          <a:prstGeom prst="line">
            <a:avLst/>
          </a:prstGeom>
          <a:noFill/>
          <a:ln w="9525">
            <a:solidFill>
              <a:schemeClr val="tx1"/>
            </a:solidFill>
            <a:round/>
            <a:headEnd/>
            <a:tailEnd/>
          </a:ln>
        </p:spPr>
        <p:txBody>
          <a:bodyPr/>
          <a:lstStyle/>
          <a:p>
            <a:endParaRPr lang="tr-TR"/>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AutoShape 2"/>
          <p:cNvSpPr>
            <a:spLocks noGrp="1" noChangeArrowheads="1"/>
          </p:cNvSpPr>
          <p:nvPr>
            <p:ph type="title"/>
          </p:nvPr>
        </p:nvSpPr>
        <p:spPr/>
        <p:txBody>
          <a:bodyPr/>
          <a:lstStyle/>
          <a:p>
            <a:r>
              <a:rPr lang="tr-TR" smtClean="0"/>
              <a:t>SATIŞ TUTUNDURMA</a:t>
            </a:r>
          </a:p>
        </p:txBody>
      </p:sp>
      <p:sp>
        <p:nvSpPr>
          <p:cNvPr id="77826" name="Rectangle 3"/>
          <p:cNvSpPr>
            <a:spLocks noGrp="1" noChangeArrowheads="1"/>
          </p:cNvSpPr>
          <p:nvPr>
            <p:ph type="body" idx="1"/>
          </p:nvPr>
        </p:nvSpPr>
        <p:spPr/>
        <p:txBody>
          <a:bodyPr/>
          <a:lstStyle/>
          <a:p>
            <a:r>
              <a:rPr lang="tr-TR" sz="2400" smtClean="0"/>
              <a:t>Reklâm, kişisel satış, halkla ilişkiler ve duyurum dışında kalan ve satışları doğrudan arttırmaya yönelik kısa zaman dilimi içerisinde yürütülen çalışmalardır.</a:t>
            </a:r>
          </a:p>
          <a:p>
            <a:r>
              <a:rPr lang="tr-TR" sz="2400" smtClean="0"/>
              <a:t>Belirli miktarda deterjan alan toptancılara cumhuriyet altını verilmesi, üç paket margarin yağı alanlara fiyat indirimi, turizmde sezon dışında fiyat indirimi gibi sürekli olmayan uygulamalar satış tutundurma içinde yer almaktadır.</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AutoShape 2"/>
          <p:cNvSpPr>
            <a:spLocks noGrp="1" noChangeArrowheads="1"/>
          </p:cNvSpPr>
          <p:nvPr>
            <p:ph type="title"/>
          </p:nvPr>
        </p:nvSpPr>
        <p:spPr/>
        <p:txBody>
          <a:bodyPr/>
          <a:lstStyle/>
          <a:p>
            <a:r>
              <a:rPr lang="tr-TR" smtClean="0"/>
              <a:t>Satış Tutundurmada Hedef Gruplar</a:t>
            </a:r>
          </a:p>
        </p:txBody>
      </p:sp>
      <p:sp>
        <p:nvSpPr>
          <p:cNvPr id="78850" name="Rectangle 3"/>
          <p:cNvSpPr>
            <a:spLocks noGrp="1" noChangeArrowheads="1"/>
          </p:cNvSpPr>
          <p:nvPr>
            <p:ph type="body" idx="1"/>
          </p:nvPr>
        </p:nvSpPr>
        <p:spPr/>
        <p:txBody>
          <a:bodyPr/>
          <a:lstStyle/>
          <a:p>
            <a:pPr>
              <a:lnSpc>
                <a:spcPct val="80000"/>
              </a:lnSpc>
            </a:pPr>
            <a:r>
              <a:rPr lang="tr-TR" sz="1600" smtClean="0"/>
              <a:t>Tüketiciler</a:t>
            </a:r>
          </a:p>
          <a:p>
            <a:pPr lvl="1">
              <a:lnSpc>
                <a:spcPct val="80000"/>
              </a:lnSpc>
            </a:pPr>
            <a:r>
              <a:rPr lang="tr-TR" sz="1400" smtClean="0"/>
              <a:t>Örnek ürün dağıtımı</a:t>
            </a:r>
          </a:p>
          <a:p>
            <a:pPr lvl="1">
              <a:lnSpc>
                <a:spcPct val="80000"/>
              </a:lnSpc>
            </a:pPr>
            <a:r>
              <a:rPr lang="tr-TR" sz="1400" smtClean="0"/>
              <a:t>Kuponlar</a:t>
            </a:r>
          </a:p>
          <a:p>
            <a:pPr lvl="1">
              <a:lnSpc>
                <a:spcPct val="80000"/>
              </a:lnSpc>
            </a:pPr>
            <a:r>
              <a:rPr lang="tr-TR" sz="1400" smtClean="0"/>
              <a:t>Para iadeleri</a:t>
            </a:r>
          </a:p>
          <a:p>
            <a:pPr lvl="1">
              <a:lnSpc>
                <a:spcPct val="80000"/>
              </a:lnSpc>
            </a:pPr>
            <a:r>
              <a:rPr lang="tr-TR" sz="1400" smtClean="0"/>
              <a:t>Yarışmalar</a:t>
            </a:r>
          </a:p>
          <a:p>
            <a:pPr lvl="1">
              <a:lnSpc>
                <a:spcPct val="80000"/>
              </a:lnSpc>
            </a:pPr>
            <a:r>
              <a:rPr lang="tr-TR" sz="1400" smtClean="0"/>
              <a:t>Çekilişler</a:t>
            </a:r>
          </a:p>
          <a:p>
            <a:pPr lvl="1">
              <a:lnSpc>
                <a:spcPct val="80000"/>
              </a:lnSpc>
            </a:pPr>
            <a:r>
              <a:rPr lang="tr-TR" sz="1400" smtClean="0"/>
              <a:t>Süreklilik programları</a:t>
            </a:r>
          </a:p>
          <a:p>
            <a:pPr lvl="1">
              <a:lnSpc>
                <a:spcPct val="80000"/>
              </a:lnSpc>
            </a:pPr>
            <a:r>
              <a:rPr lang="tr-TR" sz="1400" smtClean="0"/>
              <a:t>Paketleme</a:t>
            </a:r>
          </a:p>
          <a:p>
            <a:pPr>
              <a:lnSpc>
                <a:spcPct val="80000"/>
              </a:lnSpc>
            </a:pPr>
            <a:r>
              <a:rPr lang="tr-TR" sz="1600" smtClean="0"/>
              <a:t>Aracılar</a:t>
            </a:r>
          </a:p>
          <a:p>
            <a:pPr lvl="1">
              <a:lnSpc>
                <a:spcPct val="80000"/>
              </a:lnSpc>
            </a:pPr>
            <a:r>
              <a:rPr lang="tr-TR" sz="1400" smtClean="0"/>
              <a:t>Yarışmalar</a:t>
            </a:r>
          </a:p>
          <a:p>
            <a:pPr lvl="1">
              <a:lnSpc>
                <a:spcPct val="80000"/>
              </a:lnSpc>
            </a:pPr>
            <a:r>
              <a:rPr lang="tr-TR" sz="1400" smtClean="0"/>
              <a:t>Satış noktası malzemeleri</a:t>
            </a:r>
          </a:p>
          <a:p>
            <a:pPr lvl="1">
              <a:lnSpc>
                <a:spcPct val="80000"/>
              </a:lnSpc>
            </a:pPr>
            <a:r>
              <a:rPr lang="tr-TR" sz="1400" smtClean="0"/>
              <a:t>Hediyeler</a:t>
            </a:r>
          </a:p>
          <a:p>
            <a:pPr>
              <a:lnSpc>
                <a:spcPct val="80000"/>
              </a:lnSpc>
            </a:pPr>
            <a:r>
              <a:rPr lang="tr-TR" sz="1600" smtClean="0"/>
              <a:t>Satış örgütleri</a:t>
            </a:r>
          </a:p>
          <a:p>
            <a:pPr lvl="1">
              <a:lnSpc>
                <a:spcPct val="80000"/>
              </a:lnSpc>
            </a:pPr>
            <a:r>
              <a:rPr lang="tr-TR" sz="1400" smtClean="0"/>
              <a:t>Satış yarışmaları ve toplantıları</a:t>
            </a:r>
          </a:p>
          <a:p>
            <a:pPr lvl="1">
              <a:lnSpc>
                <a:spcPct val="80000"/>
              </a:lnSpc>
            </a:pPr>
            <a:r>
              <a:rPr lang="tr-TR" sz="1400" smtClean="0"/>
              <a:t>Kataloglar ve broşürler</a:t>
            </a:r>
          </a:p>
          <a:p>
            <a:pPr lvl="1">
              <a:lnSpc>
                <a:spcPct val="80000"/>
              </a:lnSpc>
            </a:pPr>
            <a:r>
              <a:rPr lang="tr-TR" sz="1400" smtClean="0"/>
              <a:t>Satış el kitapları</a:t>
            </a:r>
          </a:p>
          <a:p>
            <a:pPr>
              <a:lnSpc>
                <a:spcPct val="80000"/>
              </a:lnSpc>
            </a:pPr>
            <a:endParaRPr lang="tr-TR" sz="1600" smtClean="0"/>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AutoShape 2"/>
          <p:cNvSpPr>
            <a:spLocks noGrp="1" noChangeArrowheads="1"/>
          </p:cNvSpPr>
          <p:nvPr>
            <p:ph type="title"/>
          </p:nvPr>
        </p:nvSpPr>
        <p:spPr/>
        <p:txBody>
          <a:bodyPr/>
          <a:lstStyle/>
          <a:p>
            <a:r>
              <a:rPr lang="tr-TR" smtClean="0"/>
              <a:t>Bazı uygulamalar</a:t>
            </a:r>
          </a:p>
        </p:txBody>
      </p:sp>
      <p:sp>
        <p:nvSpPr>
          <p:cNvPr id="79874" name="Rectangle 3"/>
          <p:cNvSpPr>
            <a:spLocks noGrp="1" noChangeArrowheads="1"/>
          </p:cNvSpPr>
          <p:nvPr>
            <p:ph type="body" idx="1"/>
          </p:nvPr>
        </p:nvSpPr>
        <p:spPr/>
        <p:txBody>
          <a:bodyPr/>
          <a:lstStyle/>
          <a:p>
            <a:pPr>
              <a:lnSpc>
                <a:spcPct val="90000"/>
              </a:lnSpc>
            </a:pPr>
            <a:r>
              <a:rPr lang="tr-TR" sz="2400" smtClean="0"/>
              <a:t>Özellikle düşük riskli tüketim mallarında ürün denemeleri</a:t>
            </a:r>
          </a:p>
          <a:p>
            <a:pPr>
              <a:lnSpc>
                <a:spcPct val="90000"/>
              </a:lnSpc>
            </a:pPr>
            <a:r>
              <a:rPr lang="tr-TR" sz="2400" smtClean="0"/>
              <a:t>Özellikle kitabevlerinde imza günü uygulamaları</a:t>
            </a:r>
          </a:p>
          <a:p>
            <a:pPr>
              <a:lnSpc>
                <a:spcPct val="90000"/>
              </a:lnSpc>
            </a:pPr>
            <a:r>
              <a:rPr lang="tr-TR" sz="2400" smtClean="0"/>
              <a:t>Giyim eşyası satan mağazalarda popüler bir mankenin yeni model elbiseleri sunması</a:t>
            </a:r>
          </a:p>
          <a:p>
            <a:pPr>
              <a:lnSpc>
                <a:spcPct val="90000"/>
              </a:lnSpc>
            </a:pPr>
            <a:r>
              <a:rPr lang="tr-TR" sz="2400" smtClean="0"/>
              <a:t>Birkaç ürünün fiyatlarının düşürülerek müşterilerin mağazaya çekilmesi</a:t>
            </a:r>
          </a:p>
          <a:p>
            <a:pPr>
              <a:lnSpc>
                <a:spcPct val="90000"/>
              </a:lnSpc>
            </a:pPr>
            <a:r>
              <a:rPr lang="tr-TR" sz="2400" smtClean="0"/>
              <a:t>Daha fazla stoğun daha çok tüketime yol açtığından hareketle tüketicilerin soda, meşrubat gibi ürünlerden daha fazla almasını özendirmek </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AutoShape 2"/>
          <p:cNvSpPr>
            <a:spLocks noGrp="1" noChangeArrowheads="1"/>
          </p:cNvSpPr>
          <p:nvPr>
            <p:ph type="title"/>
          </p:nvPr>
        </p:nvSpPr>
        <p:spPr/>
        <p:txBody>
          <a:bodyPr/>
          <a:lstStyle/>
          <a:p>
            <a:r>
              <a:rPr lang="tr-TR" sz="3200" smtClean="0"/>
              <a:t>Tüketiciye Yönelik ST Uygulamaları (Doğrudan Tüketiciye Yönelik)</a:t>
            </a:r>
          </a:p>
        </p:txBody>
      </p:sp>
      <p:sp>
        <p:nvSpPr>
          <p:cNvPr id="80898" name="Rectangle 3"/>
          <p:cNvSpPr>
            <a:spLocks noGrp="1" noChangeArrowheads="1"/>
          </p:cNvSpPr>
          <p:nvPr>
            <p:ph type="body" idx="1"/>
          </p:nvPr>
        </p:nvSpPr>
        <p:spPr/>
        <p:txBody>
          <a:bodyPr/>
          <a:lstStyle/>
          <a:p>
            <a:pPr>
              <a:lnSpc>
                <a:spcPct val="80000"/>
              </a:lnSpc>
            </a:pPr>
            <a:r>
              <a:rPr lang="tr-TR" sz="1600" smtClean="0"/>
              <a:t>Örnek ürün dağıtımı (tüketicilerin ürünü risksiz denemesi)</a:t>
            </a:r>
          </a:p>
          <a:p>
            <a:pPr lvl="1">
              <a:lnSpc>
                <a:spcPct val="80000"/>
              </a:lnSpc>
            </a:pPr>
            <a:r>
              <a:rPr lang="tr-TR" sz="1400" smtClean="0"/>
              <a:t>Mağaza içinde ya da yanında dağıtım (lezzet testleri, örnek ürünlerin müşterilere dağıtılması)</a:t>
            </a:r>
          </a:p>
          <a:p>
            <a:pPr lvl="1">
              <a:lnSpc>
                <a:spcPct val="80000"/>
              </a:lnSpc>
            </a:pPr>
            <a:r>
              <a:rPr lang="tr-TR" sz="1400" smtClean="0"/>
              <a:t>Merkezî yerlerde dağıtım (şehir merkezinde, araçlarla, fuarlarda örnek dağıtımı)</a:t>
            </a:r>
          </a:p>
          <a:p>
            <a:pPr lvl="1">
              <a:lnSpc>
                <a:spcPct val="80000"/>
              </a:lnSpc>
            </a:pPr>
            <a:r>
              <a:rPr lang="tr-TR" sz="1400" smtClean="0"/>
              <a:t>Posta ile dağıtım</a:t>
            </a:r>
          </a:p>
          <a:p>
            <a:pPr lvl="1">
              <a:lnSpc>
                <a:spcPct val="80000"/>
              </a:lnSpc>
            </a:pPr>
            <a:r>
              <a:rPr lang="tr-TR" sz="1400" smtClean="0"/>
              <a:t>Evlere dağıtım</a:t>
            </a:r>
          </a:p>
          <a:p>
            <a:pPr lvl="1">
              <a:lnSpc>
                <a:spcPct val="80000"/>
              </a:lnSpc>
            </a:pPr>
            <a:r>
              <a:rPr lang="tr-TR" sz="1400" smtClean="0"/>
              <a:t>Kurumlar aracılığı ile dağıtım (okullar, hastaneler, dernekler aracılığı ile)</a:t>
            </a:r>
          </a:p>
          <a:p>
            <a:pPr lvl="1">
              <a:lnSpc>
                <a:spcPct val="80000"/>
              </a:lnSpc>
            </a:pPr>
            <a:r>
              <a:rPr lang="tr-TR" sz="1400" smtClean="0"/>
              <a:t>Toptancılar aracılığı ile dağıtım (kozmetik partileri gibi)</a:t>
            </a:r>
          </a:p>
          <a:p>
            <a:pPr>
              <a:lnSpc>
                <a:spcPct val="80000"/>
              </a:lnSpc>
            </a:pPr>
            <a:r>
              <a:rPr lang="tr-TR" sz="1600" smtClean="0"/>
              <a:t>Kuponlar (üzerinde belli bir parasal değer taşıyan, değişik yöntemlerle dağıtılan  ve tüketiciye satın alacağı üründe üzerindeki yazılı parasal değer kadar tasarruf sağlayan araç)</a:t>
            </a:r>
          </a:p>
          <a:p>
            <a:pPr>
              <a:lnSpc>
                <a:spcPct val="80000"/>
              </a:lnSpc>
            </a:pPr>
            <a:r>
              <a:rPr lang="tr-TR" sz="1600" smtClean="0"/>
              <a:t>Para iadeleri (geçici fiyat indirimleri olup, nakit olarak, kupon olarak ve sertifika olarak uygulanmaktadır)</a:t>
            </a:r>
          </a:p>
          <a:p>
            <a:pPr>
              <a:lnSpc>
                <a:spcPct val="80000"/>
              </a:lnSpc>
            </a:pPr>
            <a:r>
              <a:rPr lang="tr-TR" sz="1600" smtClean="0"/>
              <a:t>Yarışmalar (beceri)</a:t>
            </a:r>
          </a:p>
          <a:p>
            <a:pPr>
              <a:lnSpc>
                <a:spcPct val="80000"/>
              </a:lnSpc>
            </a:pPr>
            <a:r>
              <a:rPr lang="tr-TR" sz="1600" smtClean="0"/>
              <a:t>Çekilişler (şans)</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AutoShape 2"/>
          <p:cNvSpPr>
            <a:spLocks noGrp="1" noChangeArrowheads="1"/>
          </p:cNvSpPr>
          <p:nvPr>
            <p:ph type="title"/>
          </p:nvPr>
        </p:nvSpPr>
        <p:spPr/>
        <p:txBody>
          <a:bodyPr/>
          <a:lstStyle/>
          <a:p>
            <a:r>
              <a:rPr lang="tr-TR" sz="3200" smtClean="0"/>
              <a:t>Aracı Kuruluşlara Yönelik ST Uygulamaları</a:t>
            </a:r>
          </a:p>
        </p:txBody>
      </p:sp>
      <p:sp>
        <p:nvSpPr>
          <p:cNvPr id="81922" name="Rectangle 3"/>
          <p:cNvSpPr>
            <a:spLocks noGrp="1" noChangeArrowheads="1"/>
          </p:cNvSpPr>
          <p:nvPr>
            <p:ph type="body" idx="1"/>
          </p:nvPr>
        </p:nvSpPr>
        <p:spPr/>
        <p:txBody>
          <a:bodyPr/>
          <a:lstStyle/>
          <a:p>
            <a:pPr>
              <a:lnSpc>
                <a:spcPct val="90000"/>
              </a:lnSpc>
              <a:buFont typeface="Wingdings" pitchFamily="2" charset="2"/>
              <a:buNone/>
            </a:pPr>
            <a:r>
              <a:rPr lang="tr-TR" sz="2400" smtClean="0"/>
              <a:t>		Amaç, aracıların yeni ürünleri daha çok stok etmeleri, daha büyük miktarda satın almaları, ürüne satış desteği vermeleridir. Başlıca beş grupta toplanmaktadır:</a:t>
            </a:r>
          </a:p>
          <a:p>
            <a:pPr>
              <a:lnSpc>
                <a:spcPct val="90000"/>
              </a:lnSpc>
            </a:pPr>
            <a:r>
              <a:rPr lang="tr-TR" sz="2400" smtClean="0"/>
              <a:t>Satış noktası malzemeleri</a:t>
            </a:r>
          </a:p>
          <a:p>
            <a:pPr>
              <a:lnSpc>
                <a:spcPct val="90000"/>
              </a:lnSpc>
            </a:pPr>
            <a:r>
              <a:rPr lang="tr-TR" sz="2400" smtClean="0"/>
              <a:t>Fuar ve sergiler</a:t>
            </a:r>
          </a:p>
          <a:p>
            <a:pPr>
              <a:lnSpc>
                <a:spcPct val="90000"/>
              </a:lnSpc>
            </a:pPr>
            <a:r>
              <a:rPr lang="tr-TR" sz="2400" smtClean="0"/>
              <a:t>Yarışmalar</a:t>
            </a:r>
          </a:p>
          <a:p>
            <a:pPr>
              <a:lnSpc>
                <a:spcPct val="90000"/>
              </a:lnSpc>
            </a:pPr>
            <a:r>
              <a:rPr lang="tr-TR" sz="2400" smtClean="0"/>
              <a:t>Hediyeler</a:t>
            </a:r>
          </a:p>
          <a:p>
            <a:pPr>
              <a:lnSpc>
                <a:spcPct val="90000"/>
              </a:lnSpc>
            </a:pPr>
            <a:r>
              <a:rPr lang="tr-TR" sz="2400" smtClean="0"/>
              <a:t>Bayi toplantıları</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1 Başlık"/>
          <p:cNvSpPr>
            <a:spLocks noGrp="1"/>
          </p:cNvSpPr>
          <p:nvPr>
            <p:ph type="title"/>
          </p:nvPr>
        </p:nvSpPr>
        <p:spPr/>
        <p:txBody>
          <a:bodyPr/>
          <a:lstStyle/>
          <a:p>
            <a:r>
              <a:rPr lang="tr-TR" smtClean="0"/>
              <a:t>GİRİŞİMCİLİK</a:t>
            </a:r>
          </a:p>
        </p:txBody>
      </p:sp>
      <p:sp>
        <p:nvSpPr>
          <p:cNvPr id="82946" name="2 İçerik Yer Tutucusu"/>
          <p:cNvSpPr>
            <a:spLocks noGrp="1"/>
          </p:cNvSpPr>
          <p:nvPr>
            <p:ph idx="1"/>
          </p:nvPr>
        </p:nvSpPr>
        <p:spPr/>
        <p:txBody>
          <a:bodyPr/>
          <a:lstStyle/>
          <a:p>
            <a:r>
              <a:rPr lang="tr-TR" smtClean="0"/>
              <a:t>Müteşebbis (girişimci), mal veya hizmet üretmek / pazarlamak için kendine ait ya da başka kişi veya kurumlardan sağladığı kaynaklarla üretim faktörlerini bir araya getiren, bu faaliyeti yaparken ortaya çıkabilecek zararı da göze alan kişidir.</a:t>
            </a: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1 Başlık"/>
          <p:cNvSpPr>
            <a:spLocks noGrp="1"/>
          </p:cNvSpPr>
          <p:nvPr>
            <p:ph type="title"/>
          </p:nvPr>
        </p:nvSpPr>
        <p:spPr/>
        <p:txBody>
          <a:bodyPr/>
          <a:lstStyle/>
          <a:p>
            <a:endParaRPr lang="tr-TR" smtClean="0"/>
          </a:p>
        </p:txBody>
      </p:sp>
      <p:sp>
        <p:nvSpPr>
          <p:cNvPr id="83970" name="2 İçerik Yer Tutucusu"/>
          <p:cNvSpPr>
            <a:spLocks noGrp="1"/>
          </p:cNvSpPr>
          <p:nvPr>
            <p:ph idx="1"/>
          </p:nvPr>
        </p:nvSpPr>
        <p:spPr/>
        <p:txBody>
          <a:bodyPr/>
          <a:lstStyle/>
          <a:p>
            <a:r>
              <a:rPr lang="tr-TR" smtClean="0"/>
              <a:t>Hatırlanacağı gibi, girişim (teşebbüs) faktörü bir üretim faktörüdür. Diğer üretim faktörlerini istihdam eden müteşebbis (girişimci) faktör sahiplerinin talep ettiği geliri (ücret, faiz ve rant) onlara ödemekle yükümlüdür. Kendisi üretip sattığı mallardan elde ettiği gelirden faktör sahiplerine ödediği parayı düşüğünde “kâr” elde eder.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tr-TR" b="1" smtClean="0"/>
              <a:t>Yönetimin Fonksiyonları</a:t>
            </a:r>
            <a:r>
              <a:rPr lang="tr-TR" smtClean="0"/>
              <a:t> </a:t>
            </a:r>
          </a:p>
        </p:txBody>
      </p:sp>
      <p:sp>
        <p:nvSpPr>
          <p:cNvPr id="69635" name="Rectangle 3"/>
          <p:cNvSpPr>
            <a:spLocks noGrp="1" noChangeArrowheads="1"/>
          </p:cNvSpPr>
          <p:nvPr>
            <p:ph type="body" idx="1"/>
          </p:nvPr>
        </p:nvSpPr>
        <p:spPr/>
        <p:txBody>
          <a:bodyPr/>
          <a:lstStyle/>
          <a:p>
            <a:pPr>
              <a:lnSpc>
                <a:spcPct val="80000"/>
              </a:lnSpc>
            </a:pPr>
            <a:r>
              <a:rPr lang="tr-TR" sz="2600" b="1" smtClean="0"/>
              <a:t>Plânlama</a:t>
            </a:r>
          </a:p>
          <a:p>
            <a:pPr lvl="1">
              <a:lnSpc>
                <a:spcPct val="80000"/>
              </a:lnSpc>
            </a:pPr>
            <a:r>
              <a:rPr lang="tr-TR" sz="2200" smtClean="0"/>
              <a:t>Bir amacın gerçekleştirilmesi için, nelerin, nasıl, neden, ne zaman, ne ile ve kimin tarafından yapılacağının önceden kararlaştırılması.</a:t>
            </a:r>
          </a:p>
          <a:p>
            <a:pPr>
              <a:lnSpc>
                <a:spcPct val="80000"/>
              </a:lnSpc>
            </a:pPr>
            <a:r>
              <a:rPr lang="tr-TR" sz="2600" b="1" smtClean="0"/>
              <a:t>Örgütlenme</a:t>
            </a:r>
            <a:r>
              <a:rPr lang="tr-TR" sz="2600" smtClean="0"/>
              <a:t> </a:t>
            </a:r>
            <a:endParaRPr lang="tr-TR" sz="2600" b="1" smtClean="0"/>
          </a:p>
          <a:p>
            <a:pPr lvl="1">
              <a:lnSpc>
                <a:spcPct val="80000"/>
              </a:lnSpc>
            </a:pPr>
            <a:r>
              <a:rPr lang="tr-TR" sz="2200" smtClean="0"/>
              <a:t>Bir kuruluşun amaçlarının gerçekleştirilebilmesi için gerekli olan yer, araç-gereç ve personelin sağlanması, bunların belli bir sistem dahilinde bir araya getirilmesi ve kişiler ile birimler arasında görev ve yetki dağılımı.</a:t>
            </a:r>
          </a:p>
          <a:p>
            <a:pPr>
              <a:lnSpc>
                <a:spcPct val="80000"/>
              </a:lnSpc>
            </a:pPr>
            <a:r>
              <a:rPr lang="tr-TR" sz="2600" b="1" smtClean="0"/>
              <a:t>Yöneltme</a:t>
            </a:r>
            <a:r>
              <a:rPr lang="tr-TR" sz="2600" smtClean="0"/>
              <a:t> </a:t>
            </a:r>
          </a:p>
          <a:p>
            <a:pPr lvl="1">
              <a:lnSpc>
                <a:spcPct val="80000"/>
              </a:lnSpc>
            </a:pPr>
            <a:r>
              <a:rPr lang="tr-TR" sz="2200" smtClean="0"/>
              <a:t>Emir-kumanda etme, karar verme, yönlendirme gibi anlamlara da gelebilen yöneltme, “örgütün amaçları doğrultusunda personeli ve diğer kaynakları sevk ve idare etme.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9634"/>
                                        </p:tgtEl>
                                        <p:attrNameLst>
                                          <p:attrName>style.visibility</p:attrName>
                                        </p:attrNameLst>
                                      </p:cBhvr>
                                      <p:to>
                                        <p:strVal val="visible"/>
                                      </p:to>
                                    </p:set>
                                    <p:anim calcmode="lin" valueType="num">
                                      <p:cBhvr additive="base">
                                        <p:cTn id="7" dur="500" fill="hold"/>
                                        <p:tgtEl>
                                          <p:spTgt spid="69634"/>
                                        </p:tgtEl>
                                        <p:attrNameLst>
                                          <p:attrName>ppt_x</p:attrName>
                                        </p:attrNameLst>
                                      </p:cBhvr>
                                      <p:tavLst>
                                        <p:tav tm="0">
                                          <p:val>
                                            <p:strVal val="#ppt_x"/>
                                          </p:val>
                                        </p:tav>
                                        <p:tav tm="100000">
                                          <p:val>
                                            <p:strVal val="#ppt_x"/>
                                          </p:val>
                                        </p:tav>
                                      </p:tavLst>
                                    </p:anim>
                                    <p:anim calcmode="lin" valueType="num">
                                      <p:cBhvr additive="base">
                                        <p:cTn id="8" dur="500" fill="hold"/>
                                        <p:tgtEl>
                                          <p:spTgt spid="696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9635">
                                            <p:txEl>
                                              <p:pRg st="0" end="0"/>
                                            </p:txEl>
                                          </p:spTgt>
                                        </p:tgtEl>
                                        <p:attrNameLst>
                                          <p:attrName>style.visibility</p:attrName>
                                        </p:attrNameLst>
                                      </p:cBhvr>
                                      <p:to>
                                        <p:strVal val="visible"/>
                                      </p:to>
                                    </p:set>
                                    <p:anim calcmode="lin" valueType="num">
                                      <p:cBhvr additive="base">
                                        <p:cTn id="13" dur="500" fill="hold"/>
                                        <p:tgtEl>
                                          <p:spTgt spid="6963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9635">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9635">
                                            <p:txEl>
                                              <p:pRg st="1" end="1"/>
                                            </p:txEl>
                                          </p:spTgt>
                                        </p:tgtEl>
                                        <p:attrNameLst>
                                          <p:attrName>style.visibility</p:attrName>
                                        </p:attrNameLst>
                                      </p:cBhvr>
                                      <p:to>
                                        <p:strVal val="visible"/>
                                      </p:to>
                                    </p:set>
                                    <p:anim calcmode="lin" valueType="num">
                                      <p:cBhvr additive="base">
                                        <p:cTn id="17" dur="500" fill="hold"/>
                                        <p:tgtEl>
                                          <p:spTgt spid="6963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96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9635">
                                            <p:txEl>
                                              <p:pRg st="2" end="2"/>
                                            </p:txEl>
                                          </p:spTgt>
                                        </p:tgtEl>
                                        <p:attrNameLst>
                                          <p:attrName>style.visibility</p:attrName>
                                        </p:attrNameLst>
                                      </p:cBhvr>
                                      <p:to>
                                        <p:strVal val="visible"/>
                                      </p:to>
                                    </p:set>
                                    <p:anim calcmode="lin" valueType="num">
                                      <p:cBhvr additive="base">
                                        <p:cTn id="23" dur="5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9635">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69635">
                                            <p:txEl>
                                              <p:pRg st="3" end="3"/>
                                            </p:txEl>
                                          </p:spTgt>
                                        </p:tgtEl>
                                        <p:attrNameLst>
                                          <p:attrName>style.visibility</p:attrName>
                                        </p:attrNameLst>
                                      </p:cBhvr>
                                      <p:to>
                                        <p:strVal val="visible"/>
                                      </p:to>
                                    </p:set>
                                    <p:anim calcmode="lin" valueType="num">
                                      <p:cBhvr additive="base">
                                        <p:cTn id="27" dur="500" fill="hold"/>
                                        <p:tgtEl>
                                          <p:spTgt spid="69635">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96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9635">
                                            <p:txEl>
                                              <p:pRg st="4" end="4"/>
                                            </p:txEl>
                                          </p:spTgt>
                                        </p:tgtEl>
                                        <p:attrNameLst>
                                          <p:attrName>style.visibility</p:attrName>
                                        </p:attrNameLst>
                                      </p:cBhvr>
                                      <p:to>
                                        <p:strVal val="visible"/>
                                      </p:to>
                                    </p:set>
                                    <p:anim calcmode="lin" valueType="num">
                                      <p:cBhvr additive="base">
                                        <p:cTn id="33" dur="500" fill="hold"/>
                                        <p:tgtEl>
                                          <p:spTgt spid="69635">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9635">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69635">
                                            <p:txEl>
                                              <p:pRg st="5" end="5"/>
                                            </p:txEl>
                                          </p:spTgt>
                                        </p:tgtEl>
                                        <p:attrNameLst>
                                          <p:attrName>style.visibility</p:attrName>
                                        </p:attrNameLst>
                                      </p:cBhvr>
                                      <p:to>
                                        <p:strVal val="visible"/>
                                      </p:to>
                                    </p:set>
                                    <p:anim calcmode="lin" valueType="num">
                                      <p:cBhvr additive="base">
                                        <p:cTn id="37" dur="500" fill="hold"/>
                                        <p:tgtEl>
                                          <p:spTgt spid="6963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963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P spid="69635"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1 Başlık"/>
          <p:cNvSpPr>
            <a:spLocks noGrp="1"/>
          </p:cNvSpPr>
          <p:nvPr>
            <p:ph type="title"/>
          </p:nvPr>
        </p:nvSpPr>
        <p:spPr/>
        <p:txBody>
          <a:bodyPr/>
          <a:lstStyle/>
          <a:p>
            <a:endParaRPr lang="tr-TR" smtClean="0"/>
          </a:p>
        </p:txBody>
      </p:sp>
      <p:sp>
        <p:nvSpPr>
          <p:cNvPr id="112643" name="2 İçerik Yer Tutucusu"/>
          <p:cNvSpPr>
            <a:spLocks noGrp="1"/>
          </p:cNvSpPr>
          <p:nvPr>
            <p:ph idx="1"/>
          </p:nvPr>
        </p:nvSpPr>
        <p:spPr/>
        <p:txBody>
          <a:bodyPr rtlCol="0">
            <a:normAutofit fontScale="92500"/>
          </a:bodyPr>
          <a:lstStyle/>
          <a:p>
            <a:pPr fontAlgn="auto">
              <a:spcAft>
                <a:spcPts val="0"/>
              </a:spcAft>
              <a:buFont typeface="Arial" pitchFamily="34" charset="0"/>
              <a:buChar char="•"/>
              <a:defRPr/>
            </a:pPr>
            <a:r>
              <a:rPr lang="tr-TR" smtClean="0"/>
              <a:t>Girişimci, herkesin göremediği toplumsal bir ihtiyacı görmekte, aynı zamanda bu ihtiyacın karşılanması için hangi faktörlerin ne kadar kullanılacağına da karar vermektedir. </a:t>
            </a:r>
          </a:p>
          <a:p>
            <a:pPr fontAlgn="auto">
              <a:spcAft>
                <a:spcPts val="0"/>
              </a:spcAft>
              <a:buFont typeface="Arial" pitchFamily="34" charset="0"/>
              <a:buChar char="•"/>
              <a:defRPr/>
            </a:pPr>
            <a:r>
              <a:rPr lang="tr-TR" smtClean="0"/>
              <a:t>Ancak, girişimciliğin olması ve yaygınlaşmasının liberalizm ile ilgili olduğunu hatırlamak gerekir. Yasal engellerin olduğu, mülkiyet hakkının devlette bulunduğu ekonomilerde girişimciliğin zayıflayacağı açıktır. </a:t>
            </a: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title"/>
          </p:nvPr>
        </p:nvSpPr>
        <p:spPr/>
        <p:txBody>
          <a:bodyPr/>
          <a:lstStyle/>
          <a:p>
            <a:r>
              <a:rPr lang="tr-TR" smtClean="0"/>
              <a:t>Başlıca İktisadî Sistemler</a:t>
            </a:r>
          </a:p>
        </p:txBody>
      </p:sp>
      <p:sp>
        <p:nvSpPr>
          <p:cNvPr id="86018" name="Rectangle 3"/>
          <p:cNvSpPr>
            <a:spLocks noGrp="1" noChangeArrowheads="1"/>
          </p:cNvSpPr>
          <p:nvPr>
            <p:ph type="body" idx="1"/>
          </p:nvPr>
        </p:nvSpPr>
        <p:spPr/>
        <p:txBody>
          <a:bodyPr/>
          <a:lstStyle/>
          <a:p>
            <a:pPr marL="609600" indent="-609600"/>
            <a:r>
              <a:rPr lang="tr-TR" smtClean="0"/>
              <a:t>KAPİTALİST SİSTEM: Üretimin ülke çapında hür girişimcilerce örgütlendiği sistem. Başlıca özellikleri:</a:t>
            </a:r>
          </a:p>
          <a:p>
            <a:pPr marL="609600" indent="-609600">
              <a:buFont typeface="Wingdings" pitchFamily="2" charset="2"/>
              <a:buAutoNum type="arabicParenR"/>
            </a:pPr>
            <a:r>
              <a:rPr lang="tr-TR" smtClean="0"/>
              <a:t>Özel mülkiyet</a:t>
            </a:r>
          </a:p>
          <a:p>
            <a:pPr marL="609600" indent="-609600">
              <a:buFont typeface="Wingdings" pitchFamily="2" charset="2"/>
              <a:buAutoNum type="arabicParenR"/>
            </a:pPr>
            <a:r>
              <a:rPr lang="tr-TR" smtClean="0"/>
              <a:t>İktisadî özgürlükler</a:t>
            </a:r>
          </a:p>
          <a:p>
            <a:pPr marL="609600" indent="-609600">
              <a:buFont typeface="Wingdings" pitchFamily="2" charset="2"/>
              <a:buAutoNum type="arabicParenR"/>
            </a:pPr>
            <a:r>
              <a:rPr lang="tr-TR" smtClean="0"/>
              <a:t>Piyasa mekanizması</a:t>
            </a:r>
          </a:p>
          <a:p>
            <a:pPr marL="609600" indent="-609600">
              <a:buFont typeface="Wingdings" pitchFamily="2" charset="2"/>
              <a:buAutoNum type="arabicParenR"/>
            </a:pPr>
            <a:r>
              <a:rPr lang="tr-TR" smtClean="0"/>
              <a:t>Rekabet</a:t>
            </a: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p:txBody>
          <a:bodyPr/>
          <a:lstStyle/>
          <a:p>
            <a:endParaRPr lang="tr-TR" smtClean="0"/>
          </a:p>
        </p:txBody>
      </p:sp>
      <p:sp>
        <p:nvSpPr>
          <p:cNvPr id="87042" name="Rectangle 3"/>
          <p:cNvSpPr>
            <a:spLocks noGrp="1" noChangeArrowheads="1"/>
          </p:cNvSpPr>
          <p:nvPr>
            <p:ph type="body" idx="1"/>
          </p:nvPr>
        </p:nvSpPr>
        <p:spPr/>
        <p:txBody>
          <a:bodyPr/>
          <a:lstStyle/>
          <a:p>
            <a:pPr marL="609600" indent="-609600">
              <a:lnSpc>
                <a:spcPct val="90000"/>
              </a:lnSpc>
            </a:pPr>
            <a:r>
              <a:rPr lang="tr-TR" smtClean="0"/>
              <a:t>SOSYALİST SİSTEM: Üretim, dağıtım ve değişim araçlarının millileştirildiği sistem</a:t>
            </a:r>
          </a:p>
          <a:p>
            <a:pPr marL="609600" indent="-609600">
              <a:lnSpc>
                <a:spcPct val="90000"/>
              </a:lnSpc>
            </a:pPr>
            <a:r>
              <a:rPr lang="tr-TR" smtClean="0"/>
              <a:t>Başlıca özellikleri:</a:t>
            </a:r>
          </a:p>
          <a:p>
            <a:pPr marL="609600" indent="-609600">
              <a:lnSpc>
                <a:spcPct val="90000"/>
              </a:lnSpc>
              <a:buFont typeface="Wingdings" pitchFamily="2" charset="2"/>
              <a:buAutoNum type="arabicParenR"/>
            </a:pPr>
            <a:r>
              <a:rPr lang="tr-TR" smtClean="0"/>
              <a:t>Devlet mülkiyeti</a:t>
            </a:r>
          </a:p>
          <a:p>
            <a:pPr marL="609600" indent="-609600">
              <a:lnSpc>
                <a:spcPct val="90000"/>
              </a:lnSpc>
              <a:buFont typeface="Wingdings" pitchFamily="2" charset="2"/>
              <a:buAutoNum type="arabicParenR"/>
            </a:pPr>
            <a:r>
              <a:rPr lang="tr-TR" smtClean="0"/>
              <a:t>Merkezî plânlama</a:t>
            </a:r>
          </a:p>
          <a:p>
            <a:pPr marL="609600" indent="-609600">
              <a:lnSpc>
                <a:spcPct val="90000"/>
              </a:lnSpc>
              <a:buFont typeface="Wingdings" pitchFamily="2" charset="2"/>
              <a:buAutoNum type="arabicParenR"/>
            </a:pPr>
            <a:r>
              <a:rPr lang="tr-TR" smtClean="0"/>
              <a:t>Merkeziyetçi karar alma yapısı</a:t>
            </a:r>
          </a:p>
          <a:p>
            <a:pPr marL="609600" indent="-609600">
              <a:lnSpc>
                <a:spcPct val="90000"/>
              </a:lnSpc>
              <a:buFont typeface="Wingdings" pitchFamily="2" charset="2"/>
              <a:buAutoNum type="arabicParenR"/>
            </a:pPr>
            <a:r>
              <a:rPr lang="tr-TR" smtClean="0"/>
              <a:t>Maddî ve manevî teşvikler</a:t>
            </a:r>
          </a:p>
          <a:p>
            <a:pPr marL="609600" indent="-609600">
              <a:lnSpc>
                <a:spcPct val="90000"/>
              </a:lnSpc>
              <a:buFont typeface="Wingdings" pitchFamily="2" charset="2"/>
              <a:buAutoNum type="arabicParenR"/>
            </a:pPr>
            <a:endParaRPr lang="tr-TR" smtClean="0"/>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ChangeArrowheads="1"/>
          </p:cNvSpPr>
          <p:nvPr>
            <p:ph type="title"/>
          </p:nvPr>
        </p:nvSpPr>
        <p:spPr/>
        <p:txBody>
          <a:bodyPr/>
          <a:lstStyle/>
          <a:p>
            <a:endParaRPr lang="tr-TR" smtClean="0"/>
          </a:p>
        </p:txBody>
      </p:sp>
      <p:sp>
        <p:nvSpPr>
          <p:cNvPr id="88066" name="Rectangle 3"/>
          <p:cNvSpPr>
            <a:spLocks noGrp="1" noChangeArrowheads="1"/>
          </p:cNvSpPr>
          <p:nvPr>
            <p:ph type="body" idx="1"/>
          </p:nvPr>
        </p:nvSpPr>
        <p:spPr/>
        <p:txBody>
          <a:bodyPr/>
          <a:lstStyle/>
          <a:p>
            <a:r>
              <a:rPr lang="tr-TR" smtClean="0"/>
              <a:t>KARMA EKONOMİK SİSTEM: Kapitalist ve sosyalist sistemlerdeki özellikler bir arada bulunur.</a:t>
            </a:r>
          </a:p>
          <a:p>
            <a:r>
              <a:rPr lang="tr-TR" smtClean="0"/>
              <a:t>Mülkiyetin bir bölümü özel sektörde, bir bölümü devlettedir.</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277813"/>
            <a:ext cx="8229600" cy="331787"/>
          </a:xfrm>
        </p:spPr>
        <p:txBody>
          <a:bodyPr rtlCol="0">
            <a:normAutofit fontScale="90000"/>
          </a:bodyPr>
          <a:lstStyle/>
          <a:p>
            <a:pPr fontAlgn="auto">
              <a:spcAft>
                <a:spcPts val="0"/>
              </a:spcAft>
              <a:defRPr/>
            </a:pPr>
            <a:endParaRPr lang="tr-TR" sz="3800" smtClean="0"/>
          </a:p>
        </p:txBody>
      </p:sp>
      <p:sp>
        <p:nvSpPr>
          <p:cNvPr id="70659" name="Rectangle 3"/>
          <p:cNvSpPr>
            <a:spLocks noGrp="1" noChangeArrowheads="1"/>
          </p:cNvSpPr>
          <p:nvPr>
            <p:ph type="body" idx="1"/>
          </p:nvPr>
        </p:nvSpPr>
        <p:spPr>
          <a:xfrm>
            <a:off x="457200" y="838200"/>
            <a:ext cx="8229600" cy="5292725"/>
          </a:xfrm>
        </p:spPr>
        <p:txBody>
          <a:bodyPr/>
          <a:lstStyle/>
          <a:p>
            <a:pPr>
              <a:lnSpc>
                <a:spcPct val="80000"/>
              </a:lnSpc>
            </a:pPr>
            <a:r>
              <a:rPr lang="tr-TR" sz="2100" b="1" smtClean="0"/>
              <a:t>Koordinasyon (Eşgüdüm)</a:t>
            </a:r>
            <a:r>
              <a:rPr lang="tr-TR" sz="2100" smtClean="0"/>
              <a:t> </a:t>
            </a:r>
          </a:p>
          <a:p>
            <a:pPr lvl="1">
              <a:lnSpc>
                <a:spcPct val="80000"/>
              </a:lnSpc>
            </a:pPr>
            <a:r>
              <a:rPr lang="tr-TR" sz="2000" smtClean="0"/>
              <a:t>İlgili tüm birimler ve kişilerin uyum içinde hareket etmesi</a:t>
            </a:r>
          </a:p>
          <a:p>
            <a:pPr lvl="1">
              <a:lnSpc>
                <a:spcPct val="80000"/>
              </a:lnSpc>
            </a:pPr>
            <a:r>
              <a:rPr lang="tr-TR" sz="2000" smtClean="0"/>
              <a:t>Koordinasyon ilkeleri; </a:t>
            </a:r>
          </a:p>
          <a:p>
            <a:pPr lvl="2">
              <a:lnSpc>
                <a:spcPct val="80000"/>
              </a:lnSpc>
            </a:pPr>
            <a:r>
              <a:rPr lang="tr-TR" sz="1800" smtClean="0"/>
              <a:t>(1) teşkilat yapısında sadeleştirme yapmak, </a:t>
            </a:r>
          </a:p>
          <a:p>
            <a:pPr lvl="2">
              <a:lnSpc>
                <a:spcPct val="80000"/>
              </a:lnSpc>
            </a:pPr>
            <a:r>
              <a:rPr lang="tr-TR" sz="1800" smtClean="0"/>
              <a:t>(2) politikalarda birlik temin etmek, </a:t>
            </a:r>
          </a:p>
          <a:p>
            <a:pPr lvl="2">
              <a:lnSpc>
                <a:spcPct val="80000"/>
              </a:lnSpc>
            </a:pPr>
            <a:r>
              <a:rPr lang="tr-TR" sz="1800" smtClean="0"/>
              <a:t>(3) haberleşme kanallarını iyi düzenlemek </a:t>
            </a:r>
          </a:p>
          <a:p>
            <a:pPr lvl="2">
              <a:lnSpc>
                <a:spcPct val="80000"/>
              </a:lnSpc>
            </a:pPr>
            <a:r>
              <a:rPr lang="tr-TR" sz="1800" smtClean="0"/>
              <a:t>(4) koordinasyonun sağlanması için personeli teşvik etmek </a:t>
            </a:r>
          </a:p>
          <a:p>
            <a:pPr>
              <a:lnSpc>
                <a:spcPct val="80000"/>
              </a:lnSpc>
            </a:pPr>
            <a:r>
              <a:rPr lang="tr-TR" sz="2100" b="1" smtClean="0"/>
              <a:t>Denetleme</a:t>
            </a:r>
            <a:r>
              <a:rPr lang="tr-TR" sz="2100" smtClean="0"/>
              <a:t> </a:t>
            </a:r>
          </a:p>
          <a:p>
            <a:pPr lvl="1">
              <a:lnSpc>
                <a:spcPct val="80000"/>
              </a:lnSpc>
            </a:pPr>
            <a:r>
              <a:rPr lang="tr-TR" sz="2000" smtClean="0"/>
              <a:t>Yönetimin amaçları doğrultusunda plânlanan ve yapılması istenen faaliyetlerin yapılıp yapılmadığını, yapılmış ise ne kadar doğru, etkin ve verimli yapıldığını, yapılmamış ise neden yapılmadığını kontrol etmek</a:t>
            </a:r>
          </a:p>
          <a:p>
            <a:pPr lvl="1">
              <a:lnSpc>
                <a:spcPct val="80000"/>
              </a:lnSpc>
            </a:pPr>
            <a:r>
              <a:rPr lang="tr-TR" sz="2000" smtClean="0"/>
              <a:t> Denetleme sürecinin başlıca aşamaları; </a:t>
            </a:r>
          </a:p>
          <a:p>
            <a:pPr lvl="2">
              <a:lnSpc>
                <a:spcPct val="80000"/>
              </a:lnSpc>
            </a:pPr>
            <a:r>
              <a:rPr lang="tr-TR" sz="1800" smtClean="0"/>
              <a:t>(1) standartların saptanması, </a:t>
            </a:r>
          </a:p>
          <a:p>
            <a:pPr lvl="2">
              <a:lnSpc>
                <a:spcPct val="80000"/>
              </a:lnSpc>
            </a:pPr>
            <a:r>
              <a:rPr lang="tr-TR" sz="1800" smtClean="0"/>
              <a:t>(2) gerçekleşen performansın ölçülmesi, </a:t>
            </a:r>
          </a:p>
          <a:p>
            <a:pPr lvl="2">
              <a:lnSpc>
                <a:spcPct val="80000"/>
              </a:lnSpc>
            </a:pPr>
            <a:r>
              <a:rPr lang="tr-TR" sz="1800" smtClean="0"/>
              <a:t>(3) gerçekleşen performans ile standartların karşılaştırılması</a:t>
            </a:r>
          </a:p>
          <a:p>
            <a:pPr lvl="2">
              <a:lnSpc>
                <a:spcPct val="80000"/>
              </a:lnSpc>
            </a:pPr>
            <a:r>
              <a:rPr lang="tr-TR" sz="1800" smtClean="0"/>
              <a:t>(4) gerçek performans ile istenen performans arasındaki farkın değerlendirilmesi ve doğrulayıcı eylemler</a:t>
            </a:r>
          </a:p>
          <a:p>
            <a:pPr>
              <a:lnSpc>
                <a:spcPct val="80000"/>
              </a:lnSpc>
            </a:pPr>
            <a:endParaRPr lang="tr-TR" sz="2100" smtClean="0"/>
          </a:p>
          <a:p>
            <a:pPr lvl="1">
              <a:lnSpc>
                <a:spcPct val="80000"/>
              </a:lnSpc>
            </a:pPr>
            <a:endParaRPr lang="tr-TR" sz="20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 calcmode="lin" valueType="num">
                                      <p:cBhvr additive="base">
                                        <p:cTn id="7" dur="500" fill="hold"/>
                                        <p:tgtEl>
                                          <p:spTgt spid="706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5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0659">
                                            <p:txEl>
                                              <p:pRg st="1" end="1"/>
                                            </p:txEl>
                                          </p:spTgt>
                                        </p:tgtEl>
                                        <p:attrNameLst>
                                          <p:attrName>style.visibility</p:attrName>
                                        </p:attrNameLst>
                                      </p:cBhvr>
                                      <p:to>
                                        <p:strVal val="visible"/>
                                      </p:to>
                                    </p:set>
                                    <p:anim calcmode="lin" valueType="num">
                                      <p:cBhvr additive="base">
                                        <p:cTn id="11" dur="500" fill="hold"/>
                                        <p:tgtEl>
                                          <p:spTgt spid="7065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065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0659">
                                            <p:txEl>
                                              <p:pRg st="2" end="2"/>
                                            </p:txEl>
                                          </p:spTgt>
                                        </p:tgtEl>
                                        <p:attrNameLst>
                                          <p:attrName>style.visibility</p:attrName>
                                        </p:attrNameLst>
                                      </p:cBhvr>
                                      <p:to>
                                        <p:strVal val="visible"/>
                                      </p:to>
                                    </p:set>
                                    <p:anim calcmode="lin" valueType="num">
                                      <p:cBhvr additive="base">
                                        <p:cTn id="15" dur="500" fill="hold"/>
                                        <p:tgtEl>
                                          <p:spTgt spid="7065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065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0659">
                                            <p:txEl>
                                              <p:pRg st="3" end="3"/>
                                            </p:txEl>
                                          </p:spTgt>
                                        </p:tgtEl>
                                        <p:attrNameLst>
                                          <p:attrName>style.visibility</p:attrName>
                                        </p:attrNameLst>
                                      </p:cBhvr>
                                      <p:to>
                                        <p:strVal val="visible"/>
                                      </p:to>
                                    </p:set>
                                    <p:anim calcmode="lin" valueType="num">
                                      <p:cBhvr additive="base">
                                        <p:cTn id="19" dur="500" fill="hold"/>
                                        <p:tgtEl>
                                          <p:spTgt spid="7065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065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70659">
                                            <p:txEl>
                                              <p:pRg st="4" end="4"/>
                                            </p:txEl>
                                          </p:spTgt>
                                        </p:tgtEl>
                                        <p:attrNameLst>
                                          <p:attrName>style.visibility</p:attrName>
                                        </p:attrNameLst>
                                      </p:cBhvr>
                                      <p:to>
                                        <p:strVal val="visible"/>
                                      </p:to>
                                    </p:set>
                                    <p:anim calcmode="lin" valueType="num">
                                      <p:cBhvr additive="base">
                                        <p:cTn id="23" dur="500" fill="hold"/>
                                        <p:tgtEl>
                                          <p:spTgt spid="7065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0659">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0659">
                                            <p:txEl>
                                              <p:pRg st="5" end="5"/>
                                            </p:txEl>
                                          </p:spTgt>
                                        </p:tgtEl>
                                        <p:attrNameLst>
                                          <p:attrName>style.visibility</p:attrName>
                                        </p:attrNameLst>
                                      </p:cBhvr>
                                      <p:to>
                                        <p:strVal val="visible"/>
                                      </p:to>
                                    </p:set>
                                    <p:anim calcmode="lin" valueType="num">
                                      <p:cBhvr additive="base">
                                        <p:cTn id="27" dur="500" fill="hold"/>
                                        <p:tgtEl>
                                          <p:spTgt spid="70659">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0659">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70659">
                                            <p:txEl>
                                              <p:pRg st="6" end="6"/>
                                            </p:txEl>
                                          </p:spTgt>
                                        </p:tgtEl>
                                        <p:attrNameLst>
                                          <p:attrName>style.visibility</p:attrName>
                                        </p:attrNameLst>
                                      </p:cBhvr>
                                      <p:to>
                                        <p:strVal val="visible"/>
                                      </p:to>
                                    </p:set>
                                    <p:anim calcmode="lin" valueType="num">
                                      <p:cBhvr additive="base">
                                        <p:cTn id="31" dur="500" fill="hold"/>
                                        <p:tgtEl>
                                          <p:spTgt spid="7065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065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0659">
                                            <p:txEl>
                                              <p:pRg st="7" end="7"/>
                                            </p:txEl>
                                          </p:spTgt>
                                        </p:tgtEl>
                                        <p:attrNameLst>
                                          <p:attrName>style.visibility</p:attrName>
                                        </p:attrNameLst>
                                      </p:cBhvr>
                                      <p:to>
                                        <p:strVal val="visible"/>
                                      </p:to>
                                    </p:set>
                                    <p:anim calcmode="lin" valueType="num">
                                      <p:cBhvr additive="base">
                                        <p:cTn id="37" dur="500" fill="hold"/>
                                        <p:tgtEl>
                                          <p:spTgt spid="70659">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0659">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70659">
                                            <p:txEl>
                                              <p:pRg st="8" end="8"/>
                                            </p:txEl>
                                          </p:spTgt>
                                        </p:tgtEl>
                                        <p:attrNameLst>
                                          <p:attrName>style.visibility</p:attrName>
                                        </p:attrNameLst>
                                      </p:cBhvr>
                                      <p:to>
                                        <p:strVal val="visible"/>
                                      </p:to>
                                    </p:set>
                                    <p:anim calcmode="lin" valueType="num">
                                      <p:cBhvr additive="base">
                                        <p:cTn id="41" dur="500" fill="hold"/>
                                        <p:tgtEl>
                                          <p:spTgt spid="70659">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0659">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70659">
                                            <p:txEl>
                                              <p:pRg st="9" end="9"/>
                                            </p:txEl>
                                          </p:spTgt>
                                        </p:tgtEl>
                                        <p:attrNameLst>
                                          <p:attrName>style.visibility</p:attrName>
                                        </p:attrNameLst>
                                      </p:cBhvr>
                                      <p:to>
                                        <p:strVal val="visible"/>
                                      </p:to>
                                    </p:set>
                                    <p:anim calcmode="lin" valueType="num">
                                      <p:cBhvr additive="base">
                                        <p:cTn id="45" dur="500" fill="hold"/>
                                        <p:tgtEl>
                                          <p:spTgt spid="70659">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0659">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70659">
                                            <p:txEl>
                                              <p:pRg st="10" end="10"/>
                                            </p:txEl>
                                          </p:spTgt>
                                        </p:tgtEl>
                                        <p:attrNameLst>
                                          <p:attrName>style.visibility</p:attrName>
                                        </p:attrNameLst>
                                      </p:cBhvr>
                                      <p:to>
                                        <p:strVal val="visible"/>
                                      </p:to>
                                    </p:set>
                                    <p:anim calcmode="lin" valueType="num">
                                      <p:cBhvr additive="base">
                                        <p:cTn id="49" dur="500" fill="hold"/>
                                        <p:tgtEl>
                                          <p:spTgt spid="70659">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0659">
                                            <p:txEl>
                                              <p:pRg st="10" end="10"/>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70659">
                                            <p:txEl>
                                              <p:pRg st="11" end="11"/>
                                            </p:txEl>
                                          </p:spTgt>
                                        </p:tgtEl>
                                        <p:attrNameLst>
                                          <p:attrName>style.visibility</p:attrName>
                                        </p:attrNameLst>
                                      </p:cBhvr>
                                      <p:to>
                                        <p:strVal val="visible"/>
                                      </p:to>
                                    </p:set>
                                    <p:anim calcmode="lin" valueType="num">
                                      <p:cBhvr additive="base">
                                        <p:cTn id="53" dur="500" fill="hold"/>
                                        <p:tgtEl>
                                          <p:spTgt spid="70659">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70659">
                                            <p:txEl>
                                              <p:pRg st="11" end="11"/>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70659">
                                            <p:txEl>
                                              <p:pRg st="12" end="12"/>
                                            </p:txEl>
                                          </p:spTgt>
                                        </p:tgtEl>
                                        <p:attrNameLst>
                                          <p:attrName>style.visibility</p:attrName>
                                        </p:attrNameLst>
                                      </p:cBhvr>
                                      <p:to>
                                        <p:strVal val="visible"/>
                                      </p:to>
                                    </p:set>
                                    <p:anim calcmode="lin" valueType="num">
                                      <p:cBhvr additive="base">
                                        <p:cTn id="57" dur="500" fill="hold"/>
                                        <p:tgtEl>
                                          <p:spTgt spid="70659">
                                            <p:txEl>
                                              <p:pRg st="12" end="1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70659">
                                            <p:txEl>
                                              <p:pRg st="12" end="12"/>
                                            </p:tx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70659">
                                            <p:txEl>
                                              <p:pRg st="13" end="13"/>
                                            </p:txEl>
                                          </p:spTgt>
                                        </p:tgtEl>
                                        <p:attrNameLst>
                                          <p:attrName>style.visibility</p:attrName>
                                        </p:attrNameLst>
                                      </p:cBhvr>
                                      <p:to>
                                        <p:strVal val="visible"/>
                                      </p:to>
                                    </p:set>
                                    <p:anim calcmode="lin" valueType="num">
                                      <p:cBhvr additive="base">
                                        <p:cTn id="61" dur="500" fill="hold"/>
                                        <p:tgtEl>
                                          <p:spTgt spid="70659">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0659">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r>
              <a:rPr lang="tr-TR" b="1" smtClean="0"/>
              <a:t>ÜRETİM</a:t>
            </a:r>
          </a:p>
        </p:txBody>
      </p:sp>
      <p:sp>
        <p:nvSpPr>
          <p:cNvPr id="71683" name="Rectangle 3"/>
          <p:cNvSpPr>
            <a:spLocks noGrp="1" noChangeArrowheads="1"/>
          </p:cNvSpPr>
          <p:nvPr>
            <p:ph type="body" idx="1"/>
          </p:nvPr>
        </p:nvSpPr>
        <p:spPr/>
        <p:txBody>
          <a:bodyPr/>
          <a:lstStyle/>
          <a:p>
            <a:pPr>
              <a:lnSpc>
                <a:spcPct val="80000"/>
              </a:lnSpc>
            </a:pPr>
            <a:r>
              <a:rPr lang="tr-TR" sz="2600" smtClean="0"/>
              <a:t>Üretim, belirli girdi ya da kaynakların insan ihtiyaçlarını karşılayacak mal ve hizmetlere dönüştürülmesi sürecidir.</a:t>
            </a:r>
          </a:p>
          <a:p>
            <a:pPr>
              <a:lnSpc>
                <a:spcPct val="80000"/>
              </a:lnSpc>
            </a:pPr>
            <a:r>
              <a:rPr lang="tr-TR" sz="2600" smtClean="0"/>
              <a:t>Temel özellikleri</a:t>
            </a:r>
          </a:p>
          <a:p>
            <a:pPr lvl="1">
              <a:lnSpc>
                <a:spcPct val="80000"/>
              </a:lnSpc>
            </a:pPr>
            <a:r>
              <a:rPr lang="tr-TR" sz="2200" smtClean="0"/>
              <a:t>İşbölümü ve uzmanlaşma</a:t>
            </a:r>
          </a:p>
          <a:p>
            <a:pPr lvl="1">
              <a:lnSpc>
                <a:spcPct val="80000"/>
              </a:lnSpc>
            </a:pPr>
            <a:r>
              <a:rPr lang="tr-TR" sz="2200" smtClean="0"/>
              <a:t>İş rotasyonu</a:t>
            </a:r>
          </a:p>
          <a:p>
            <a:pPr lvl="1">
              <a:lnSpc>
                <a:spcPct val="80000"/>
              </a:lnSpc>
            </a:pPr>
            <a:r>
              <a:rPr lang="tr-TR" sz="2200" smtClean="0"/>
              <a:t>İş genişletmesi</a:t>
            </a:r>
          </a:p>
          <a:p>
            <a:pPr lvl="1">
              <a:lnSpc>
                <a:spcPct val="80000"/>
              </a:lnSpc>
            </a:pPr>
            <a:r>
              <a:rPr lang="tr-TR" sz="2200" smtClean="0"/>
              <a:t>İş zenginleştirmesi</a:t>
            </a:r>
          </a:p>
          <a:p>
            <a:pPr lvl="1">
              <a:lnSpc>
                <a:spcPct val="80000"/>
              </a:lnSpc>
            </a:pPr>
            <a:r>
              <a:rPr lang="tr-TR" sz="2200" smtClean="0"/>
              <a:t>Ürün çeşitlendirme</a:t>
            </a:r>
          </a:p>
          <a:p>
            <a:pPr lvl="1">
              <a:lnSpc>
                <a:spcPct val="80000"/>
              </a:lnSpc>
            </a:pPr>
            <a:r>
              <a:rPr lang="tr-TR" sz="2200" smtClean="0"/>
              <a:t>Standartlaştırma</a:t>
            </a:r>
          </a:p>
          <a:p>
            <a:pPr lvl="1">
              <a:lnSpc>
                <a:spcPct val="80000"/>
              </a:lnSpc>
            </a:pPr>
            <a:r>
              <a:rPr lang="tr-TR" sz="2200" smtClean="0"/>
              <a:t>Genişleme ve daralma</a:t>
            </a:r>
          </a:p>
          <a:p>
            <a:pPr lvl="1">
              <a:lnSpc>
                <a:spcPct val="80000"/>
              </a:lnSpc>
            </a:pPr>
            <a:r>
              <a:rPr lang="tr-TR" sz="2200" smtClean="0"/>
              <a:t>Makineleşme ve otomasyon</a:t>
            </a:r>
          </a:p>
          <a:p>
            <a:pPr lvl="1">
              <a:lnSpc>
                <a:spcPct val="80000"/>
              </a:lnSpc>
            </a:pPr>
            <a:r>
              <a:rPr lang="tr-TR" sz="2200" smtClean="0"/>
              <a:t>Bütünleşme</a:t>
            </a:r>
          </a:p>
          <a:p>
            <a:pPr>
              <a:lnSpc>
                <a:spcPct val="80000"/>
              </a:lnSpc>
            </a:pPr>
            <a:endParaRPr lang="tr-TR" sz="2600" smtClean="0"/>
          </a:p>
          <a:p>
            <a:pPr>
              <a:lnSpc>
                <a:spcPct val="80000"/>
              </a:lnSpc>
            </a:pPr>
            <a:endParaRPr lang="tr-TR" sz="2600" smtClean="0"/>
          </a:p>
          <a:p>
            <a:pPr>
              <a:lnSpc>
                <a:spcPct val="80000"/>
              </a:lnSpc>
            </a:pPr>
            <a:endParaRPr lang="tr-TR" sz="26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 calcmode="lin" valueType="num">
                                      <p:cBhvr additive="base">
                                        <p:cTn id="7" dur="500" fill="hold"/>
                                        <p:tgtEl>
                                          <p:spTgt spid="716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6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683">
                                            <p:txEl>
                                              <p:pRg st="1" end="1"/>
                                            </p:txEl>
                                          </p:spTgt>
                                        </p:tgtEl>
                                        <p:attrNameLst>
                                          <p:attrName>style.visibility</p:attrName>
                                        </p:attrNameLst>
                                      </p:cBhvr>
                                      <p:to>
                                        <p:strVal val="visible"/>
                                      </p:to>
                                    </p:set>
                                    <p:anim calcmode="lin" valueType="num">
                                      <p:cBhvr additive="base">
                                        <p:cTn id="13" dur="500" fill="hold"/>
                                        <p:tgtEl>
                                          <p:spTgt spid="716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68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71683">
                                            <p:txEl>
                                              <p:pRg st="2" end="2"/>
                                            </p:txEl>
                                          </p:spTgt>
                                        </p:tgtEl>
                                        <p:attrNameLst>
                                          <p:attrName>style.visibility</p:attrName>
                                        </p:attrNameLst>
                                      </p:cBhvr>
                                      <p:to>
                                        <p:strVal val="visible"/>
                                      </p:to>
                                    </p:set>
                                    <p:anim calcmode="lin" valueType="num">
                                      <p:cBhvr additive="base">
                                        <p:cTn id="17" dur="500" fill="hold"/>
                                        <p:tgtEl>
                                          <p:spTgt spid="7168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168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1683">
                                            <p:txEl>
                                              <p:pRg st="3" end="3"/>
                                            </p:txEl>
                                          </p:spTgt>
                                        </p:tgtEl>
                                        <p:attrNameLst>
                                          <p:attrName>style.visibility</p:attrName>
                                        </p:attrNameLst>
                                      </p:cBhvr>
                                      <p:to>
                                        <p:strVal val="visible"/>
                                      </p:to>
                                    </p:set>
                                    <p:anim calcmode="lin" valueType="num">
                                      <p:cBhvr additive="base">
                                        <p:cTn id="21" dur="500" fill="hold"/>
                                        <p:tgtEl>
                                          <p:spTgt spid="7168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168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71683">
                                            <p:txEl>
                                              <p:pRg st="4" end="4"/>
                                            </p:txEl>
                                          </p:spTgt>
                                        </p:tgtEl>
                                        <p:attrNameLst>
                                          <p:attrName>style.visibility</p:attrName>
                                        </p:attrNameLst>
                                      </p:cBhvr>
                                      <p:to>
                                        <p:strVal val="visible"/>
                                      </p:to>
                                    </p:set>
                                    <p:anim calcmode="lin" valueType="num">
                                      <p:cBhvr additive="base">
                                        <p:cTn id="25" dur="500" fill="hold"/>
                                        <p:tgtEl>
                                          <p:spTgt spid="7168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68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71683">
                                            <p:txEl>
                                              <p:pRg st="5" end="5"/>
                                            </p:txEl>
                                          </p:spTgt>
                                        </p:tgtEl>
                                        <p:attrNameLst>
                                          <p:attrName>style.visibility</p:attrName>
                                        </p:attrNameLst>
                                      </p:cBhvr>
                                      <p:to>
                                        <p:strVal val="visible"/>
                                      </p:to>
                                    </p:set>
                                    <p:anim calcmode="lin" valueType="num">
                                      <p:cBhvr additive="base">
                                        <p:cTn id="29" dur="500" fill="hold"/>
                                        <p:tgtEl>
                                          <p:spTgt spid="7168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168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71683">
                                            <p:txEl>
                                              <p:pRg st="6" end="6"/>
                                            </p:txEl>
                                          </p:spTgt>
                                        </p:tgtEl>
                                        <p:attrNameLst>
                                          <p:attrName>style.visibility</p:attrName>
                                        </p:attrNameLst>
                                      </p:cBhvr>
                                      <p:to>
                                        <p:strVal val="visible"/>
                                      </p:to>
                                    </p:set>
                                    <p:anim calcmode="lin" valueType="num">
                                      <p:cBhvr additive="base">
                                        <p:cTn id="33" dur="500" fill="hold"/>
                                        <p:tgtEl>
                                          <p:spTgt spid="7168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168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71683">
                                            <p:txEl>
                                              <p:pRg st="7" end="7"/>
                                            </p:txEl>
                                          </p:spTgt>
                                        </p:tgtEl>
                                        <p:attrNameLst>
                                          <p:attrName>style.visibility</p:attrName>
                                        </p:attrNameLst>
                                      </p:cBhvr>
                                      <p:to>
                                        <p:strVal val="visible"/>
                                      </p:to>
                                    </p:set>
                                    <p:anim calcmode="lin" valueType="num">
                                      <p:cBhvr additive="base">
                                        <p:cTn id="37" dur="500" fill="hold"/>
                                        <p:tgtEl>
                                          <p:spTgt spid="7168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168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71683">
                                            <p:txEl>
                                              <p:pRg st="8" end="8"/>
                                            </p:txEl>
                                          </p:spTgt>
                                        </p:tgtEl>
                                        <p:attrNameLst>
                                          <p:attrName>style.visibility</p:attrName>
                                        </p:attrNameLst>
                                      </p:cBhvr>
                                      <p:to>
                                        <p:strVal val="visible"/>
                                      </p:to>
                                    </p:set>
                                    <p:anim calcmode="lin" valueType="num">
                                      <p:cBhvr additive="base">
                                        <p:cTn id="41" dur="500" fill="hold"/>
                                        <p:tgtEl>
                                          <p:spTgt spid="7168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1683">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71683">
                                            <p:txEl>
                                              <p:pRg st="9" end="9"/>
                                            </p:txEl>
                                          </p:spTgt>
                                        </p:tgtEl>
                                        <p:attrNameLst>
                                          <p:attrName>style.visibility</p:attrName>
                                        </p:attrNameLst>
                                      </p:cBhvr>
                                      <p:to>
                                        <p:strVal val="visible"/>
                                      </p:to>
                                    </p:set>
                                    <p:anim calcmode="lin" valueType="num">
                                      <p:cBhvr additive="base">
                                        <p:cTn id="45" dur="500" fill="hold"/>
                                        <p:tgtEl>
                                          <p:spTgt spid="7168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1683">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71683">
                                            <p:txEl>
                                              <p:pRg st="10" end="10"/>
                                            </p:txEl>
                                          </p:spTgt>
                                        </p:tgtEl>
                                        <p:attrNameLst>
                                          <p:attrName>style.visibility</p:attrName>
                                        </p:attrNameLst>
                                      </p:cBhvr>
                                      <p:to>
                                        <p:strVal val="visible"/>
                                      </p:to>
                                    </p:set>
                                    <p:anim calcmode="lin" valueType="num">
                                      <p:cBhvr additive="base">
                                        <p:cTn id="49" dur="500" fill="hold"/>
                                        <p:tgtEl>
                                          <p:spTgt spid="7168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168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3554</Words>
  <Application>Microsoft Office PowerPoint</Application>
  <PresentationFormat>Ekran Gösterisi (4:3)</PresentationFormat>
  <Paragraphs>382</Paragraphs>
  <Slides>73</Slides>
  <Notes>0</Notes>
  <HiddenSlides>0</HiddenSlides>
  <MMClips>0</MMClips>
  <ScaleCrop>false</ScaleCrop>
  <HeadingPairs>
    <vt:vector size="6" baseType="variant">
      <vt:variant>
        <vt:lpstr>Kullanılan Yazı Tipleri</vt:lpstr>
      </vt:variant>
      <vt:variant>
        <vt:i4>3</vt:i4>
      </vt:variant>
      <vt:variant>
        <vt:lpstr>Tasarım Şablonu</vt:lpstr>
      </vt:variant>
      <vt:variant>
        <vt:i4>2</vt:i4>
      </vt:variant>
      <vt:variant>
        <vt:lpstr>Slayt Başlıkları</vt:lpstr>
      </vt:variant>
      <vt:variant>
        <vt:i4>73</vt:i4>
      </vt:variant>
    </vt:vector>
  </HeadingPairs>
  <TitlesOfParts>
    <vt:vector size="78" baseType="lpstr">
      <vt:lpstr>Calibri</vt:lpstr>
      <vt:lpstr>Arial</vt:lpstr>
      <vt:lpstr>Wingdings</vt:lpstr>
      <vt:lpstr>Ofis Teması</vt:lpstr>
      <vt:lpstr>Ofis Teması</vt:lpstr>
      <vt:lpstr>GİRİŞİMCİLİK II</vt:lpstr>
      <vt:lpstr>İŞLETMELERİN TEMEL FONKSİYONLARI</vt:lpstr>
      <vt:lpstr>YÖNETİM</vt:lpstr>
      <vt:lpstr>Yöneticilerde Bulunması Gereken Beceriler </vt:lpstr>
      <vt:lpstr>Slayt 5</vt:lpstr>
      <vt:lpstr>Yönetim Kademeleri </vt:lpstr>
      <vt:lpstr>Yönetimin Fonksiyonları </vt:lpstr>
      <vt:lpstr>Slayt 8</vt:lpstr>
      <vt:lpstr>ÜRETİM</vt:lpstr>
      <vt:lpstr>Üretim süreci</vt:lpstr>
      <vt:lpstr>Tipik bir tedarikçi-müşteri ilişkisi</vt:lpstr>
      <vt:lpstr>İş bölümü ve uzmanlaşma</vt:lpstr>
      <vt:lpstr>İş Rotasyonu </vt:lpstr>
      <vt:lpstr>İş Genişletmesi </vt:lpstr>
      <vt:lpstr>İş Zenginleştirmesi </vt:lpstr>
      <vt:lpstr>Ürün Çeşitlendirme </vt:lpstr>
      <vt:lpstr>Tek yönlü ve çok yönlü ürün çeşitlendirme</vt:lpstr>
      <vt:lpstr>Standartlaştırma </vt:lpstr>
      <vt:lpstr>Genişleme ve Daralma </vt:lpstr>
      <vt:lpstr>Makineleşme ve Otomasyon </vt:lpstr>
      <vt:lpstr>Bütünleşme </vt:lpstr>
      <vt:lpstr>Slayt 22</vt:lpstr>
      <vt:lpstr>Slayt 23</vt:lpstr>
      <vt:lpstr>Üretim Yönetimi </vt:lpstr>
      <vt:lpstr>Üretim yöneticisi</vt:lpstr>
      <vt:lpstr>Üretim Tipleri </vt:lpstr>
      <vt:lpstr>Slayt 27</vt:lpstr>
      <vt:lpstr>Slayt 28</vt:lpstr>
      <vt:lpstr>Slayt 29</vt:lpstr>
      <vt:lpstr>Slayt 30</vt:lpstr>
      <vt:lpstr>PAZARLAMA</vt:lpstr>
      <vt:lpstr>Pazarlama Fonksiyonları </vt:lpstr>
      <vt:lpstr>Slayt 33</vt:lpstr>
      <vt:lpstr>Pazarlama karması</vt:lpstr>
      <vt:lpstr>Ürün </vt:lpstr>
      <vt:lpstr>“Ürün” kavramı</vt:lpstr>
      <vt:lpstr>ÜRÜN YAŞAM EĞRİSİ ANALİZİ</vt:lpstr>
      <vt:lpstr>Ürün yaşam eğrisi</vt:lpstr>
      <vt:lpstr>Ürün farklılaştırma</vt:lpstr>
      <vt:lpstr>Konumlandırma </vt:lpstr>
      <vt:lpstr>Konumlandırmada algılama haritası</vt:lpstr>
      <vt:lpstr>Fiyat </vt:lpstr>
      <vt:lpstr>Fiyatlandırma yöntemleri</vt:lpstr>
      <vt:lpstr>Slayt 44</vt:lpstr>
      <vt:lpstr>Slayt 45</vt:lpstr>
      <vt:lpstr>Slayt 46</vt:lpstr>
      <vt:lpstr>Slayt 47</vt:lpstr>
      <vt:lpstr>Dağıtım </vt:lpstr>
      <vt:lpstr>Dağıtım kanalı alternatifleri</vt:lpstr>
      <vt:lpstr>Tutundurma </vt:lpstr>
      <vt:lpstr>İletişim süreci</vt:lpstr>
      <vt:lpstr>Slayt 52</vt:lpstr>
      <vt:lpstr>REKLÂMDA RASYONELLİK VE DUYGUSALLIK</vt:lpstr>
      <vt:lpstr>REKLÂM MEDYASI</vt:lpstr>
      <vt:lpstr>HALKLA İLİŞKİLER VE DUYURUM (PUBLIC RELATIONS &amp; PUBLICITY)</vt:lpstr>
      <vt:lpstr>Halkla İlişkilerde Hedef Kitle</vt:lpstr>
      <vt:lpstr>DUYURUM</vt:lpstr>
      <vt:lpstr>KİŞİSEL SATIŞ</vt:lpstr>
      <vt:lpstr>Kişisel Satışın Üstün Yönleri</vt:lpstr>
      <vt:lpstr>Kişisel Satışın Zayıf Yönleri</vt:lpstr>
      <vt:lpstr>Görüşmede Dikkat Edilecek Konular</vt:lpstr>
      <vt:lpstr>Bir Örnek: Bir satış elemanının aylık hedef geliri 2.000 TL’dir. Satış başına düşen geliri 100 TL, sunuş başına düşen satış oranı 0,20 olduğuna göre, satış elemanı ayda kaç sunuş yapmalıdır?</vt:lpstr>
      <vt:lpstr>SATIŞ TUTUNDURMA</vt:lpstr>
      <vt:lpstr>Satış Tutundurmada Hedef Gruplar</vt:lpstr>
      <vt:lpstr>Bazı uygulamalar</vt:lpstr>
      <vt:lpstr>Tüketiciye Yönelik ST Uygulamaları (Doğrudan Tüketiciye Yönelik)</vt:lpstr>
      <vt:lpstr>Aracı Kuruluşlara Yönelik ST Uygulamaları</vt:lpstr>
      <vt:lpstr>GİRİŞİMCİLİK</vt:lpstr>
      <vt:lpstr>Slayt 69</vt:lpstr>
      <vt:lpstr>Slayt 70</vt:lpstr>
      <vt:lpstr>Başlıca İktisadî Sistemler</vt:lpstr>
      <vt:lpstr>Slayt 72</vt:lpstr>
      <vt:lpstr>Slayt 73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GİRİŞİMCİLİK II</dc:title>
  <dc:creator>win7</dc:creator>
  <cp:lastModifiedBy>ULTIMATE</cp:lastModifiedBy>
  <cp:revision>21</cp:revision>
  <dcterms:created xsi:type="dcterms:W3CDTF">2014-09-10T09:36:17Z</dcterms:created>
  <dcterms:modified xsi:type="dcterms:W3CDTF">2017-03-29T15:01:59Z</dcterms:modified>
</cp:coreProperties>
</file>